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8" r:id="rId2"/>
    <p:sldId id="272" r:id="rId3"/>
    <p:sldId id="339" r:id="rId4"/>
    <p:sldId id="343" r:id="rId5"/>
    <p:sldId id="342" r:id="rId6"/>
    <p:sldId id="335" r:id="rId7"/>
    <p:sldId id="337" r:id="rId8"/>
    <p:sldId id="341" r:id="rId9"/>
    <p:sldId id="336" r:id="rId10"/>
    <p:sldId id="321" r:id="rId11"/>
    <p:sldId id="257" r:id="rId12"/>
    <p:sldId id="340" r:id="rId13"/>
    <p:sldId id="273" r:id="rId14"/>
    <p:sldId id="285" r:id="rId15"/>
    <p:sldId id="258" r:id="rId16"/>
    <p:sldId id="294" r:id="rId17"/>
    <p:sldId id="325" r:id="rId18"/>
    <p:sldId id="318" r:id="rId19"/>
    <p:sldId id="326" r:id="rId20"/>
    <p:sldId id="259" r:id="rId21"/>
    <p:sldId id="261" r:id="rId22"/>
    <p:sldId id="324" r:id="rId23"/>
    <p:sldId id="316" r:id="rId24"/>
    <p:sldId id="323" r:id="rId25"/>
    <p:sldId id="322" r:id="rId26"/>
    <p:sldId id="330" r:id="rId27"/>
    <p:sldId id="263" r:id="rId28"/>
    <p:sldId id="276" r:id="rId29"/>
    <p:sldId id="267" r:id="rId30"/>
    <p:sldId id="332" r:id="rId31"/>
    <p:sldId id="333" r:id="rId32"/>
    <p:sldId id="334" r:id="rId33"/>
    <p:sldId id="274" r:id="rId3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CAAF"/>
    <a:srgbClr val="FF0000"/>
    <a:srgbClr val="00CCFF"/>
    <a:srgbClr val="85CEFF"/>
    <a:srgbClr val="81E7FF"/>
    <a:srgbClr val="FF9933"/>
    <a:srgbClr val="FFFF99"/>
    <a:srgbClr val="3333CC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0E820-C2DA-4322-B105-A824771BD0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60A4D-FF91-40BF-A69E-B81A763470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946BB-5DEC-4474-8D54-47591D3D30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1FA76-CA34-421E-BCB6-A7E7B580A0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D7444-8D0B-46FB-B25C-6F759CC3ECD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80DA9-6672-43E9-ACE2-FE1535B66E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666EB-BB65-40DA-BAF8-218123E6540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5CE8B-54FE-461F-B5E6-8E2CB78BB2D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3420F-7F52-4A4D-A230-239FAB822B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3FF63-D71C-41E7-8F42-4D73F155B15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B0A6F-99CD-4FB9-8EA0-E3C2031CCF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295D96-1DDF-4640-81FD-0DF80744DE8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google.com.ar/url?sa=i&amp;rct=j&amp;q=hojas+de+clavel&amp;source=images&amp;cd=&amp;cad=rja&amp;docid=XAGcB1B355R25M&amp;tbnid=qRbB-SP3UGUafM:&amp;ved=0CAUQjRw&amp;url=http%3A%2F%2Fwww.infojardin.com%2Fforo%2Fshowthread.php%3Ft%3D198678&amp;ei=tfaUUeXWDI3u8ASAj4C4CQ&amp;bvm=bv.46471029,d.dmQ&amp;psig=AFQjCNEuWyr2tiDC9Gd2fQ-cew4wl205UQ&amp;ust=1368803373014902" TargetMode="External"/><Relationship Id="rId7" Type="http://schemas.openxmlformats.org/officeDocument/2006/relationships/hyperlink" Target="http://www.google.com.ar/url?sa=i&amp;rct=j&amp;q=tallos+de+plantas&amp;source=images&amp;cd=&amp;cad=rja&amp;docid=cIgMJmTKpBe9cM&amp;tbnid=bO9IECAyS0xOgM:&amp;ved=0CAUQjRw&amp;url=http%3A%2F%2Fjosejuancanel-jose.blogspot.com%2F2012%2F09%2Fcomo-se-refrescan-las-plantas.html&amp;ei=hPeUUbr5LI2c8QTkiYDQBg&amp;bvm=bv.46471029,d.dmQ&amp;psig=AFQjCNE3slWLV10mbGBZTO1hYgRC_TjaFg&amp;ust=136880357318879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.ar/url?sa=i&amp;rct=j&amp;q=frutos&amp;source=images&amp;cd=&amp;cad=rja&amp;docid=peR2AqjivRbHEM&amp;tbnid=4r6-YboLpk9BmM:&amp;ved=0CAUQjRw&amp;url=http%3A%2F%2Fwww.botanica.cnba.uba.ar%2FTrabprac%2FTp5%2FfrutonuevoFP.htm&amp;ei=APeUUb6CGIKc9gTj8IEY&amp;bvm=bv.46471029,d.dmQ&amp;psig=AFQjCNEngWUMWiC4nUeiwluBWLp06eMZRg&amp;ust=1368803451953193" TargetMode="External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ar/imgres?q=semilla+de+ricino&amp;hl=es&amp;biw=1360&amp;bih=673&amp;tbm=isch&amp;imgrefurl=http://mexico.cnn.com/mundo/2013/04/17/estaba-en-una-carta-dirigida-a-barack-obama-pero-que-es-la-ricina&amp;tbnid=LaslFlwfcF0l_M&amp;docid=d0cY6D6qCmVaYM&amp;ved=0CHcQhRYoAA&amp;ei=F--UUfP6Bofs0QHd9IDwCw&amp;dur=1920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www.google.com.ar/url?sa=i&amp;rct=j&amp;q=semillas+de+girasol&amp;source=images&amp;cd=&amp;cad=rja&amp;docid=21PxV7W8JUO7-M&amp;tbnid=TRfwbp4zxCHmaM:&amp;ved=0CAUQjRw&amp;url=http%3A%2F%2Fwww.gastronomiaycia.com%2F2010%2F04%2F16%2Fpipas-o-semillas-de-girasol%2F&amp;ei=OO6UUaLWH5Hm9gSBm4G4Cw&amp;bvm=bv.46471029,d.dmQ&amp;psig=AFQjCNEOMVztVTYheQU4UkpU0033fvvDRA&amp;ust=1368801174003148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.ar/url?sa=i&amp;rct=j&amp;q=semilla+nuez+de+brasil&amp;source=images&amp;cd=&amp;cad=rja&amp;docid=tDTTFl5YdbhNwM&amp;tbnid=_VMca9kNmWigXM:&amp;ved=0CAUQjRw&amp;url=http%3A%2F%2Flaiveesvida.com%2Fconozca-los-beneficios-de-las-nueces-de-brasil%2F&amp;ei=5e6UUbDuAYOq8ATD_YHoBg&amp;bvm=bv.46471029,d.dmQ&amp;psig=AFQjCNHEKxMvoHd63l5P-sdp2O5wsB-XHA&amp;ust=1368801360926518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google.com.ar/url?sa=i&amp;rct=j&amp;q=semilla+de+cacahuete&amp;source=images&amp;cd=&amp;cad=rja&amp;docid=fNDcJ92Oq5vX4M&amp;tbnid=J7iweZ1-6UHi_M:&amp;ved=0CAUQjRw&amp;url=http%3A%2F%2Ffichas.infojardin.com%2Fhortalizas-verduras%2Fcacahuetes-mani-mandubi-manduvi.htm&amp;ei=ne6UUZ3HMoy89QT6tIHACw&amp;bvm=bv.46471029,d.dmQ&amp;psig=AFQjCNHxez5_JVcifBjargGr8UkuT_okAw&amp;ust=1368801253070304" TargetMode="Externa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143000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PE" sz="3200" b="1" dirty="0" smtClean="0">
                <a:latin typeface="Arial" pitchFamily="34" charset="0"/>
                <a:cs typeface="Arial" pitchFamily="34" charset="0"/>
              </a:rPr>
              <a:t>Bolilla 6: </a:t>
            </a:r>
            <a:r>
              <a:rPr lang="es-PE" sz="3200" b="1" u="sng" dirty="0" smtClean="0">
                <a:latin typeface="Arial" pitchFamily="34" charset="0"/>
                <a:cs typeface="Arial" pitchFamily="34" charset="0"/>
              </a:rPr>
              <a:t>Metabolismo de Lípidos  </a:t>
            </a:r>
            <a:r>
              <a:rPr lang="es-PE" sz="3200" b="1" dirty="0" smtClean="0">
                <a:latin typeface="Arial" pitchFamily="34" charset="0"/>
                <a:cs typeface="Arial" pitchFamily="34" charset="0"/>
              </a:rPr>
              <a:t>(parte I)</a:t>
            </a:r>
            <a:endParaRPr lang="es-PE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86808" cy="5143536"/>
          </a:xfr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Funciones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Digestión y Absorción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Degradación de </a:t>
            </a:r>
            <a:r>
              <a:rPr lang="es-PE" sz="3000" dirty="0" err="1" smtClean="0">
                <a:latin typeface="Arial" pitchFamily="34" charset="0"/>
                <a:cs typeface="Arial" pitchFamily="34" charset="0"/>
              </a:rPr>
              <a:t>Acidos</a:t>
            </a:r>
            <a:r>
              <a:rPr lang="es-PE" sz="3000" dirty="0" smtClean="0">
                <a:latin typeface="Arial" pitchFamily="34" charset="0"/>
                <a:cs typeface="Arial" pitchFamily="34" charset="0"/>
              </a:rPr>
              <a:t> Grasos Saturados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Degradación de </a:t>
            </a:r>
            <a:r>
              <a:rPr lang="es-PE" sz="3000" dirty="0" err="1" smtClean="0">
                <a:latin typeface="Arial" pitchFamily="34" charset="0"/>
                <a:cs typeface="Arial" pitchFamily="34" charset="0"/>
              </a:rPr>
              <a:t>Acidos</a:t>
            </a:r>
            <a:r>
              <a:rPr lang="es-PE" sz="3000" dirty="0" smtClean="0">
                <a:latin typeface="Arial" pitchFamily="34" charset="0"/>
                <a:cs typeface="Arial" pitchFamily="34" charset="0"/>
              </a:rPr>
              <a:t> Grasos Insaturados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Oxidación de ácidos grasos de número impar de átomos de carbono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Oxidación </a:t>
            </a:r>
            <a:r>
              <a:rPr lang="es-PE" sz="3000" dirty="0" err="1" smtClean="0">
                <a:latin typeface="Arial" pitchFamily="34" charset="0"/>
                <a:cs typeface="Arial" pitchFamily="34" charset="0"/>
              </a:rPr>
              <a:t>peroxisómica</a:t>
            </a:r>
            <a:r>
              <a:rPr lang="es-PE" sz="3000" dirty="0" smtClean="0">
                <a:latin typeface="Arial" pitchFamily="34" charset="0"/>
                <a:cs typeface="Arial" pitchFamily="34" charset="0"/>
              </a:rPr>
              <a:t> de ácidos rasos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Ciclo del </a:t>
            </a:r>
            <a:r>
              <a:rPr lang="es-PE" sz="3000" dirty="0" err="1" smtClean="0">
                <a:latin typeface="Arial" pitchFamily="34" charset="0"/>
                <a:cs typeface="Arial" pitchFamily="34" charset="0"/>
              </a:rPr>
              <a:t>Glioxilato</a:t>
            </a:r>
            <a:r>
              <a:rPr lang="es-PE" sz="3000" dirty="0" smtClean="0">
                <a:latin typeface="Arial" pitchFamily="34" charset="0"/>
                <a:cs typeface="Arial" pitchFamily="34" charset="0"/>
              </a:rPr>
              <a:t> (bolilla 5)</a:t>
            </a:r>
          </a:p>
          <a:p>
            <a:r>
              <a:rPr lang="es-PE" sz="3000" dirty="0" smtClean="0">
                <a:latin typeface="Arial" pitchFamily="34" charset="0"/>
                <a:cs typeface="Arial" pitchFamily="34" charset="0"/>
              </a:rPr>
              <a:t>Cuerpos </a:t>
            </a:r>
            <a:r>
              <a:rPr lang="es-PE" sz="3000" dirty="0" err="1" smtClean="0">
                <a:latin typeface="Arial" pitchFamily="34" charset="0"/>
                <a:cs typeface="Arial" pitchFamily="34" charset="0"/>
              </a:rPr>
              <a:t>cetónicos</a:t>
            </a:r>
            <a:endParaRPr lang="es-PE" sz="3000" dirty="0" smtClean="0">
              <a:latin typeface="Arial" pitchFamily="34" charset="0"/>
              <a:cs typeface="Arial" pitchFamily="34" charset="0"/>
            </a:endParaRPr>
          </a:p>
          <a:p>
            <a:endParaRPr lang="es-PE" sz="3000" dirty="0" smtClean="0">
              <a:latin typeface="Arial" pitchFamily="34" charset="0"/>
              <a:cs typeface="Arial" pitchFamily="34" charset="0"/>
            </a:endParaRPr>
          </a:p>
          <a:p>
            <a:endParaRPr lang="es-PE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altLang="en-US" sz="36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Esquema General de la Digestión Lipídica</a:t>
            </a:r>
            <a:r>
              <a:rPr lang="en-US" altLang="en-US" sz="3600" b="1"/>
              <a:t/>
            </a:r>
            <a:br>
              <a:rPr lang="en-US" altLang="en-US" sz="3600" b="1"/>
            </a:br>
            <a:endParaRPr lang="es-ES_tradnl" sz="3600" b="1"/>
          </a:p>
        </p:txBody>
      </p:sp>
      <p:sp>
        <p:nvSpPr>
          <p:cNvPr id="79877" name="Text Box 5" descr="20%"/>
          <p:cNvSpPr txBox="1">
            <a:spLocks noChangeArrowheads="1"/>
          </p:cNvSpPr>
          <p:nvPr/>
        </p:nvSpPr>
        <p:spPr bwMode="auto">
          <a:xfrm>
            <a:off x="539750" y="1700213"/>
            <a:ext cx="7848600" cy="1169987"/>
          </a:xfrm>
          <a:prstGeom prst="rect">
            <a:avLst/>
          </a:prstGeom>
          <a:pattFill prst="pct20">
            <a:fgClr>
              <a:srgbClr val="00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u="sng"/>
              <a:t>LIPIDOS</a:t>
            </a:r>
            <a:r>
              <a:rPr lang="es-ES_tradnl" sz="2800" b="1"/>
              <a:t>: Triglicéridos, Fosfólípidos y Colesterol</a:t>
            </a:r>
          </a:p>
          <a:p>
            <a:pPr>
              <a:spcBef>
                <a:spcPct val="50000"/>
              </a:spcBef>
            </a:pPr>
            <a:r>
              <a:rPr lang="es-ES_tradnl" sz="2800" b="1"/>
              <a:t> Vitaminas liposolubles (A, D, E, K)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276600" y="3284538"/>
            <a:ext cx="2447925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/>
              <a:t>LIPOLISIS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3059113" y="5589588"/>
            <a:ext cx="2808287" cy="588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/>
              <a:t>ABSORCION</a:t>
            </a:r>
          </a:p>
        </p:txBody>
      </p:sp>
      <p:sp>
        <p:nvSpPr>
          <p:cNvPr id="79880" name="Line 8"/>
          <p:cNvSpPr>
            <a:spLocks noChangeShapeType="1"/>
          </p:cNvSpPr>
          <p:nvPr/>
        </p:nvSpPr>
        <p:spPr bwMode="auto">
          <a:xfrm>
            <a:off x="4572000" y="393382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867400" y="3789363"/>
            <a:ext cx="27368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Glicerol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Monoacilglicéridos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/>
              <a:t>Acidos grasos de cadena media corta</a:t>
            </a:r>
          </a:p>
        </p:txBody>
      </p:sp>
      <p:sp>
        <p:nvSpPr>
          <p:cNvPr id="79882" name="Oval 10" descr="20%"/>
          <p:cNvSpPr>
            <a:spLocks noChangeArrowheads="1"/>
          </p:cNvSpPr>
          <p:nvPr/>
        </p:nvSpPr>
        <p:spPr bwMode="auto">
          <a:xfrm>
            <a:off x="468313" y="3284538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Enzimas</a:t>
            </a:r>
          </a:p>
          <a:p>
            <a:pPr algn="ctr"/>
            <a:r>
              <a:rPr lang="es-ES_tradnl"/>
              <a:t> Digestivas</a:t>
            </a:r>
          </a:p>
        </p:txBody>
      </p:sp>
      <p:sp>
        <p:nvSpPr>
          <p:cNvPr id="79883" name="Oval 11" descr="20%"/>
          <p:cNvSpPr>
            <a:spLocks noChangeArrowheads="1"/>
          </p:cNvSpPr>
          <p:nvPr/>
        </p:nvSpPr>
        <p:spPr bwMode="auto">
          <a:xfrm>
            <a:off x="468313" y="4797425"/>
            <a:ext cx="1727200" cy="115252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Sales </a:t>
            </a:r>
          </a:p>
          <a:p>
            <a:pPr algn="ctr"/>
            <a:r>
              <a:rPr lang="es-ES_tradnl"/>
              <a:t>Biliares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8" grpId="0" animBg="1"/>
      <p:bldP spid="79879" grpId="0" animBg="1"/>
      <p:bldP spid="79880" grpId="0" animBg="1"/>
      <p:bldP spid="79881" grpId="0"/>
      <p:bldP spid="79882" grpId="0" animBg="1"/>
      <p:bldP spid="798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357158" y="1785926"/>
            <a:ext cx="8569325" cy="4786346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s-ES" sz="2400" dirty="0"/>
              <a:t>BOCA : </a:t>
            </a:r>
            <a:r>
              <a:rPr lang="es-ES" sz="2400" i="1" dirty="0"/>
              <a:t>Lipasa salival </a:t>
            </a:r>
            <a:r>
              <a:rPr lang="es-ES" sz="2400" dirty="0"/>
              <a:t>(poca actividad)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  <a:p>
            <a:pPr>
              <a:lnSpc>
                <a:spcPct val="90000"/>
              </a:lnSpc>
            </a:pPr>
            <a:r>
              <a:rPr lang="es-ES" sz="2400" dirty="0"/>
              <a:t>ESTÓMAGO: </a:t>
            </a:r>
            <a:r>
              <a:rPr lang="es-ES" sz="2400" i="1" dirty="0"/>
              <a:t>Lipasa Gástrica </a:t>
            </a:r>
            <a:r>
              <a:rPr lang="es-ES" sz="2400" dirty="0"/>
              <a:t>(importante en niños)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  <a:p>
            <a:pPr lvl="4">
              <a:lnSpc>
                <a:spcPct val="60000"/>
              </a:lnSpc>
              <a:buFontTx/>
              <a:buNone/>
            </a:pPr>
            <a:r>
              <a:rPr lang="es-ES" sz="2400" dirty="0"/>
              <a:t>                                 </a:t>
            </a:r>
            <a:r>
              <a:rPr lang="es-ES" sz="2400" i="1" dirty="0"/>
              <a:t>                  </a:t>
            </a:r>
          </a:p>
          <a:p>
            <a:pPr>
              <a:lnSpc>
                <a:spcPct val="60000"/>
              </a:lnSpc>
            </a:pPr>
            <a:r>
              <a:rPr lang="es-ES" sz="2400" b="1" dirty="0"/>
              <a:t>INTESTINO DELGADO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s-ES" sz="2400" dirty="0"/>
              <a:t>                       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dirty="0"/>
              <a:t>  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u="sng" dirty="0"/>
              <a:t>Secretina</a:t>
            </a:r>
            <a:r>
              <a:rPr lang="es-ES" sz="2400" dirty="0"/>
              <a:t>	      Secreción de electrolitos y  líquidos  pancreáticos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u="sng" dirty="0" err="1"/>
              <a:t>Colecistoquinina</a:t>
            </a:r>
            <a:r>
              <a:rPr lang="es-ES" sz="2400" dirty="0"/>
              <a:t>	     Contracción V. biliar                 BILIS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dirty="0"/>
              <a:t>                                         PANCREAS            Secreción de Enzimas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 dirty="0"/>
              <a:t>                                        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772400" cy="114300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/>
              <a:t>Digestión</a:t>
            </a:r>
            <a:endParaRPr lang="es-ES" dirty="0"/>
          </a:p>
        </p:txBody>
      </p:sp>
      <p:sp>
        <p:nvSpPr>
          <p:cNvPr id="33796" name="Oval 1028"/>
          <p:cNvSpPr>
            <a:spLocks noChangeArrowheads="1"/>
          </p:cNvSpPr>
          <p:nvPr/>
        </p:nvSpPr>
        <p:spPr bwMode="auto">
          <a:xfrm>
            <a:off x="500034" y="5072074"/>
            <a:ext cx="1152525" cy="54927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sz="1200" dirty="0" err="1"/>
              <a:t>sint</a:t>
            </a:r>
            <a:r>
              <a:rPr lang="es-ES_tradnl" sz="1200" dirty="0"/>
              <a:t> por </a:t>
            </a:r>
            <a:r>
              <a:rPr lang="es-ES_tradnl" sz="1200" dirty="0" err="1"/>
              <a:t>cel</a:t>
            </a:r>
            <a:r>
              <a:rPr lang="es-ES_tradnl" sz="1200" dirty="0"/>
              <a:t> </a:t>
            </a:r>
          </a:p>
          <a:p>
            <a:pPr algn="ctr"/>
            <a:r>
              <a:rPr lang="es-ES_tradnl" sz="1200" dirty="0" err="1"/>
              <a:t>duod</a:t>
            </a:r>
            <a:r>
              <a:rPr lang="es-ES_tradnl" sz="1200" dirty="0"/>
              <a:t> y yeyuno 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714612" y="5786454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857356" y="5000636"/>
            <a:ext cx="574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6357950" y="5643578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3800" name="Line 1032"/>
          <p:cNvSpPr>
            <a:spLocks noChangeShapeType="1"/>
          </p:cNvSpPr>
          <p:nvPr/>
        </p:nvSpPr>
        <p:spPr bwMode="auto">
          <a:xfrm>
            <a:off x="5286380" y="6143644"/>
            <a:ext cx="550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33801" name="Line 1033"/>
          <p:cNvSpPr>
            <a:spLocks noChangeShapeType="1"/>
          </p:cNvSpPr>
          <p:nvPr/>
        </p:nvSpPr>
        <p:spPr bwMode="auto">
          <a:xfrm>
            <a:off x="2643174" y="5929330"/>
            <a:ext cx="6477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5" name="14 Grupo"/>
          <p:cNvGrpSpPr/>
          <p:nvPr/>
        </p:nvGrpSpPr>
        <p:grpSpPr>
          <a:xfrm>
            <a:off x="4071934" y="3284538"/>
            <a:ext cx="2784496" cy="1391945"/>
            <a:chOff x="4071934" y="3284538"/>
            <a:chExt cx="2784496" cy="1391945"/>
          </a:xfrm>
        </p:grpSpPr>
        <p:grpSp>
          <p:nvGrpSpPr>
            <p:cNvPr id="33799" name="Group 1031"/>
            <p:cNvGrpSpPr>
              <a:grpSpLocks/>
            </p:cNvGrpSpPr>
            <p:nvPr/>
          </p:nvGrpSpPr>
          <p:grpSpPr bwMode="auto">
            <a:xfrm>
              <a:off x="4071934" y="3643314"/>
              <a:ext cx="574675" cy="792162"/>
              <a:chOff x="2608" y="2387"/>
              <a:chExt cx="362" cy="499"/>
            </a:xfrm>
          </p:grpSpPr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 flipV="1">
                <a:off x="2608" y="2387"/>
                <a:ext cx="317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3079" name="Line 7"/>
              <p:cNvSpPr>
                <a:spLocks noChangeShapeType="1"/>
              </p:cNvSpPr>
              <p:nvPr/>
            </p:nvSpPr>
            <p:spPr bwMode="auto">
              <a:xfrm>
                <a:off x="2653" y="2704"/>
                <a:ext cx="317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33804" name="Text Box 1036"/>
            <p:cNvSpPr txBox="1">
              <a:spLocks noChangeArrowheads="1"/>
            </p:cNvSpPr>
            <p:nvPr/>
          </p:nvSpPr>
          <p:spPr bwMode="auto">
            <a:xfrm>
              <a:off x="4787900" y="3284538"/>
              <a:ext cx="187325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b="1" i="1" dirty="0">
                  <a:solidFill>
                    <a:srgbClr val="FF0000"/>
                  </a:solidFill>
                </a:rPr>
                <a:t>Lipasa Pancreática</a:t>
              </a:r>
              <a:endParaRPr lang="es-ES_tradnl" b="1" i="1" dirty="0">
                <a:solidFill>
                  <a:srgbClr val="FF0000"/>
                </a:solidFill>
              </a:endParaRPr>
            </a:p>
          </p:txBody>
        </p:sp>
        <p:sp>
          <p:nvSpPr>
            <p:cNvPr id="33806" name="Text Box 1038"/>
            <p:cNvSpPr txBox="1">
              <a:spLocks noChangeArrowheads="1"/>
            </p:cNvSpPr>
            <p:nvPr/>
          </p:nvSpPr>
          <p:spPr bwMode="auto">
            <a:xfrm>
              <a:off x="4786314" y="4214818"/>
              <a:ext cx="20701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FF0000"/>
                  </a:solidFill>
                </a:rPr>
                <a:t>Sales biliares</a:t>
              </a:r>
              <a:endParaRPr lang="es-ES_tradnl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 animBg="1"/>
      <p:bldP spid="3074" grpId="0" animBg="1"/>
      <p:bldP spid="33796" grpId="0" animBg="1"/>
      <p:bldP spid="3080" grpId="0" animBg="1"/>
      <p:bldP spid="3081" grpId="0" animBg="1"/>
      <p:bldP spid="3082" grpId="0" animBg="1"/>
      <p:bldP spid="33800" grpId="0" animBg="1"/>
      <p:bldP spid="338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285720" y="714356"/>
            <a:ext cx="8358246" cy="470898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PE" sz="3000" dirty="0" smtClean="0"/>
              <a:t>En rumiantes e invertebrados las bacterias simbióticas del rumen o del intestino anterior ó posterior producen ácidos grasos de cadena corta: Acético, Butírico, </a:t>
            </a:r>
            <a:r>
              <a:rPr lang="es-PE" sz="3000" dirty="0" err="1" smtClean="0"/>
              <a:t>Propiónico</a:t>
            </a:r>
            <a:r>
              <a:rPr lang="es-PE" sz="3000" dirty="0" smtClean="0"/>
              <a:t> por degradación de glucosa proveniente de celulosa</a:t>
            </a:r>
          </a:p>
          <a:p>
            <a:endParaRPr lang="es-PE" sz="3000" dirty="0" smtClean="0"/>
          </a:p>
          <a:p>
            <a:endParaRPr lang="es-PE" sz="3000" dirty="0" smtClean="0"/>
          </a:p>
          <a:p>
            <a:r>
              <a:rPr lang="es-PE" sz="3000" dirty="0" smtClean="0"/>
              <a:t>En el rumen las bacterias hidrogenan los ácidos grasos insaturados provenientes de plantas formando ácidos grasos saturados </a:t>
            </a:r>
            <a:endParaRPr lang="es-PE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600"/>
              <a:t>Sales biliares y emulsión de grasas</a:t>
            </a:r>
            <a:endParaRPr lang="es-ES" sz="360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900113" y="2420938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grpSp>
        <p:nvGrpSpPr>
          <p:cNvPr id="21523" name="Group 19"/>
          <p:cNvGrpSpPr>
            <a:grpSpLocks/>
          </p:cNvGrpSpPr>
          <p:nvPr/>
        </p:nvGrpSpPr>
        <p:grpSpPr bwMode="auto">
          <a:xfrm>
            <a:off x="468313" y="2205038"/>
            <a:ext cx="8497887" cy="3295650"/>
            <a:chOff x="295" y="1389"/>
            <a:chExt cx="5353" cy="2076"/>
          </a:xfrm>
        </p:grpSpPr>
        <p:pic>
          <p:nvPicPr>
            <p:cNvPr id="21507" name="Picture 3" descr="fi18p4"/>
            <p:cNvPicPr>
              <a:picLocks noChangeAspect="1" noChangeArrowheads="1"/>
            </p:cNvPicPr>
            <p:nvPr/>
          </p:nvPicPr>
          <p:blipFill>
            <a:blip r:embed="rId2">
              <a:lum bright="-32000" contrast="58000"/>
            </a:blip>
            <a:srcRect/>
            <a:stretch>
              <a:fillRect/>
            </a:stretch>
          </p:blipFill>
          <p:spPr bwMode="auto">
            <a:xfrm>
              <a:off x="295" y="1389"/>
              <a:ext cx="5353" cy="206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521" y="284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Acido cólico</a:t>
              </a:r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884" y="1616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Fase hidrofóbica</a:t>
              </a: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562" y="2795"/>
              <a:ext cx="953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Fase hidrofílica</a:t>
              </a: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2608" y="2160"/>
              <a:ext cx="726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Asociac. con TG</a:t>
              </a: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1485" y="3240"/>
              <a:ext cx="1180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 dirty="0">
                  <a:latin typeface="Arial" charset="0"/>
                </a:rPr>
                <a:t>SALES BILIARES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3600" y="3253"/>
              <a:ext cx="861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dirty="0">
                  <a:latin typeface="Arial" charset="0"/>
                </a:rPr>
                <a:t>MICELAS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3379" y="1449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Sales biliares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4365" y="1395"/>
              <a:ext cx="1215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sz="1600" b="1" i="1" dirty="0">
                  <a:latin typeface="Arial" charset="0"/>
                </a:rPr>
                <a:t>Lipasa </a:t>
              </a:r>
              <a:r>
                <a:rPr lang="es-ES_tradnl" sz="1600" b="1" dirty="0">
                  <a:latin typeface="Arial" charset="0"/>
                </a:rPr>
                <a:t>pancreática</a:t>
              </a:r>
            </a:p>
          </p:txBody>
        </p:sp>
        <p:sp>
          <p:nvSpPr>
            <p:cNvPr id="21519" name="Text Box 15"/>
            <p:cNvSpPr txBox="1">
              <a:spLocks noChangeArrowheads="1"/>
            </p:cNvSpPr>
            <p:nvPr/>
          </p:nvSpPr>
          <p:spPr bwMode="auto">
            <a:xfrm>
              <a:off x="4680" y="1800"/>
              <a:ext cx="953" cy="212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 dirty="0" err="1">
                  <a:latin typeface="Arial" charset="0"/>
                </a:rPr>
                <a:t>Triacilglicerol</a:t>
              </a:r>
              <a:endParaRPr lang="es-ES_tradnl" sz="1600" b="1" dirty="0">
                <a:latin typeface="Arial" charset="0"/>
              </a:endParaRPr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4876" y="2432"/>
              <a:ext cx="771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>
                  <a:latin typeface="Arial" charset="0"/>
                </a:rPr>
                <a:t>Digestion /</a:t>
              </a:r>
              <a:r>
                <a:rPr lang="es-ES_tradnl" sz="1600" b="1" i="1">
                  <a:latin typeface="Arial" charset="0"/>
                </a:rPr>
                <a:t>lipasa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4676" y="3060"/>
              <a:ext cx="589" cy="366"/>
            </a:xfrm>
            <a:prstGeom prst="rect">
              <a:avLst/>
            </a:prstGeom>
            <a:solidFill>
              <a:srgbClr val="FFCAA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b="1" dirty="0">
                  <a:latin typeface="Arial" charset="0"/>
                </a:rPr>
                <a:t>ACIDO GRASO</a:t>
              </a:r>
            </a:p>
          </p:txBody>
        </p:sp>
      </p:grp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95288" y="5876925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u="sng"/>
              <a:t>Colipasa</a:t>
            </a:r>
            <a:r>
              <a:rPr lang="es-ES_tradnl"/>
              <a:t>: Péptido que forma complejo con </a:t>
            </a:r>
            <a:r>
              <a:rPr lang="es-ES_tradnl" i="1"/>
              <a:t>lipasa</a:t>
            </a: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5072066" y="2214554"/>
            <a:ext cx="3851275" cy="3889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22" grpId="0"/>
      <p:bldP spid="215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Función de las sales biliares</a:t>
            </a:r>
            <a:endParaRPr lang="es-ES"/>
          </a:p>
        </p:txBody>
      </p:sp>
      <p:sp>
        <p:nvSpPr>
          <p:cNvPr id="33795" name="Rectangle 3" descr="20%"/>
          <p:cNvSpPr>
            <a:spLocks noGrp="1" noChangeArrowheads="1"/>
          </p:cNvSpPr>
          <p:nvPr>
            <p:ph type="body" idx="1"/>
          </p:nvPr>
        </p:nvSpPr>
        <p:spPr>
          <a:pattFill prst="pct20">
            <a:fgClr>
              <a:srgbClr val="00CCFF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/>
              <a:t>Aumentan la acción de la lipasa</a:t>
            </a:r>
          </a:p>
          <a:p>
            <a:r>
              <a:rPr lang="es-AR"/>
              <a:t>Reducen la tensión superficial (emulsión de grasas)</a:t>
            </a:r>
          </a:p>
          <a:p>
            <a:r>
              <a:rPr lang="es-AR"/>
              <a:t>Favorecen la absorción de vitaminas</a:t>
            </a:r>
          </a:p>
          <a:p>
            <a:r>
              <a:rPr lang="es-AR"/>
              <a:t>Acción colerética (estimulan la producción de bilis)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05038"/>
            <a:ext cx="8077200" cy="4114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s-ES" sz="2800" u="sng" dirty="0">
                <a:solidFill>
                  <a:schemeClr val="tx1"/>
                </a:solidFill>
                <a:latin typeface="Symbol" pitchFamily="18" charset="2"/>
                <a:cs typeface="Arial" charset="0"/>
              </a:rPr>
              <a:t>a</a:t>
            </a:r>
            <a:r>
              <a:rPr lang="es-ES" sz="2800" u="sng" dirty="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es-ES" sz="2800" b="1" i="1" u="sng" dirty="0">
                <a:solidFill>
                  <a:schemeClr val="tx1"/>
                </a:solidFill>
              </a:rPr>
              <a:t> lipasa</a:t>
            </a:r>
            <a:r>
              <a:rPr lang="es-ES" sz="2800" dirty="0">
                <a:solidFill>
                  <a:schemeClr val="tx1"/>
                </a:solidFill>
                <a:cs typeface="Arial" charset="0"/>
              </a:rPr>
              <a:t>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   Ataca uniones </a:t>
            </a:r>
            <a:r>
              <a:rPr lang="es-ES" sz="2800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ésteres</a:t>
            </a: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de posición 1 y 3 de los TG dejando </a:t>
            </a:r>
            <a:r>
              <a:rPr lang="es-ES" sz="2800" dirty="0" err="1">
                <a:solidFill>
                  <a:schemeClr val="accent2"/>
                </a:solidFill>
                <a:latin typeface="Arial" charset="0"/>
                <a:cs typeface="Arial" charset="0"/>
              </a:rPr>
              <a:t>monoglicéridos</a:t>
            </a:r>
            <a:r>
              <a:rPr lang="es-ES" sz="2800" dirty="0">
                <a:solidFill>
                  <a:schemeClr val="accent2"/>
                </a:solidFill>
                <a:latin typeface="Arial" charset="0"/>
                <a:cs typeface="Arial" charset="0"/>
              </a:rPr>
              <a:t> esterificados en 2.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 dirty="0" err="1">
                <a:solidFill>
                  <a:schemeClr val="tx1"/>
                </a:solidFill>
                <a:cs typeface="Arial" charset="0"/>
              </a:rPr>
              <a:t>Esterasa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Hidroliza la unión 2 del </a:t>
            </a:r>
            <a:r>
              <a:rPr lang="es-ES" sz="2800" dirty="0" err="1">
                <a:solidFill>
                  <a:srgbClr val="3333CC"/>
                </a:solidFill>
                <a:latin typeface="Arial" charset="0"/>
                <a:cs typeface="Arial" charset="0"/>
              </a:rPr>
              <a:t>monoglicérido</a:t>
            </a:r>
            <a:endParaRPr lang="es-ES" sz="2800" b="1" i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 dirty="0" err="1">
                <a:solidFill>
                  <a:srgbClr val="000000"/>
                </a:solidFill>
                <a:cs typeface="Arial" charset="0"/>
              </a:rPr>
              <a:t>Fosfolipasa</a:t>
            </a: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 A</a:t>
            </a:r>
            <a:r>
              <a:rPr lang="es-ES" sz="2800" b="1" i="1" u="sng" baseline="-25000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Actúa </a:t>
            </a:r>
            <a:r>
              <a:rPr lang="es-ES" sz="2800" dirty="0" err="1">
                <a:solidFill>
                  <a:srgbClr val="3333CC"/>
                </a:solidFill>
                <a:latin typeface="Arial" charset="0"/>
                <a:cs typeface="Arial" charset="0"/>
              </a:rPr>
              <a:t>s/C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 2 de lecitina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 dirty="0">
                <a:solidFill>
                  <a:srgbClr val="000000"/>
                </a:solidFill>
                <a:cs typeface="Arial" charset="0"/>
              </a:rPr>
              <a:t>Fosfatasa</a:t>
            </a:r>
            <a:r>
              <a:rPr lang="es-ES" sz="2800" dirty="0">
                <a:solidFill>
                  <a:srgbClr val="00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3333CC"/>
                </a:solidFill>
                <a:latin typeface="Arial" charset="0"/>
                <a:cs typeface="Arial" charset="0"/>
              </a:rPr>
              <a:t>Hidroliza unión fosfato de </a:t>
            </a:r>
            <a:r>
              <a:rPr lang="es-ES" sz="2800" dirty="0" err="1">
                <a:solidFill>
                  <a:srgbClr val="3333CC"/>
                </a:solidFill>
                <a:latin typeface="Arial" charset="0"/>
                <a:cs typeface="Arial" charset="0"/>
              </a:rPr>
              <a:t>lisolecitina</a:t>
            </a:r>
            <a:endParaRPr lang="es-ES" sz="2800" b="1" u="sng" dirty="0">
              <a:solidFill>
                <a:srgbClr val="3333CC"/>
              </a:solidFill>
              <a:latin typeface="Arial" charset="0"/>
              <a:cs typeface="Arial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 b="1" i="1" u="sng" dirty="0">
                <a:solidFill>
                  <a:srgbClr val="FF0000"/>
                </a:solidFill>
                <a:cs typeface="Arial" charset="0"/>
              </a:rPr>
              <a:t>Colesterol </a:t>
            </a:r>
            <a:r>
              <a:rPr lang="es-ES" sz="2800" b="1" i="1" u="sng" dirty="0" err="1">
                <a:solidFill>
                  <a:srgbClr val="FF0000"/>
                </a:solidFill>
                <a:cs typeface="Arial" charset="0"/>
              </a:rPr>
              <a:t>esterasa</a:t>
            </a:r>
            <a:r>
              <a:rPr lang="es-ES" sz="2800" dirty="0">
                <a:solidFill>
                  <a:srgbClr val="FF0000"/>
                </a:solidFill>
                <a:cs typeface="Arial" charset="0"/>
              </a:rPr>
              <a:t>: </a:t>
            </a:r>
            <a:r>
              <a:rPr lang="es-E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Actúa s/</a:t>
            </a:r>
            <a:r>
              <a:rPr lang="es-E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ésteres</a:t>
            </a:r>
            <a:r>
              <a:rPr lang="es-E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de colesterol</a:t>
            </a:r>
            <a:endParaRPr lang="es-ES" sz="2800" b="1" i="1" u="sng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6000000" scaled="0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600" b="1">
                <a:solidFill>
                  <a:schemeClr val="bg1"/>
                </a:solidFill>
              </a:rPr>
              <a:t>Enzimas Digestivas: </a:t>
            </a:r>
            <a:r>
              <a:rPr lang="es-ES" sz="3600" b="1" i="1">
                <a:solidFill>
                  <a:schemeClr val="bg1"/>
                </a:solidFill>
              </a:rPr>
              <a:t>LIPASAS</a:t>
            </a:r>
          </a:p>
        </p:txBody>
      </p:sp>
      <p:grpSp>
        <p:nvGrpSpPr>
          <p:cNvPr id="6153" name="Group 1033"/>
          <p:cNvGrpSpPr>
            <a:grpSpLocks/>
          </p:cNvGrpSpPr>
          <p:nvPr/>
        </p:nvGrpSpPr>
        <p:grpSpPr bwMode="auto">
          <a:xfrm>
            <a:off x="684213" y="1628775"/>
            <a:ext cx="7777162" cy="466725"/>
            <a:chOff x="431" y="1026"/>
            <a:chExt cx="4899" cy="294"/>
          </a:xfrm>
        </p:grpSpPr>
        <p:sp>
          <p:nvSpPr>
            <p:cNvPr id="6151" name="Text Box 1031"/>
            <p:cNvSpPr txBox="1">
              <a:spLocks noChangeArrowheads="1"/>
            </p:cNvSpPr>
            <p:nvPr/>
          </p:nvSpPr>
          <p:spPr bwMode="auto">
            <a:xfrm>
              <a:off x="431" y="1026"/>
              <a:ext cx="4899" cy="29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>
                  <a:latin typeface="Arial" charset="0"/>
                </a:rPr>
                <a:t>TRIGLICERIDOS               GLICEROL  +  AC. GRASOS</a:t>
              </a:r>
            </a:p>
          </p:txBody>
        </p:sp>
        <p:sp>
          <p:nvSpPr>
            <p:cNvPr id="6152" name="Line 1032"/>
            <p:cNvSpPr>
              <a:spLocks noChangeShapeType="1"/>
            </p:cNvSpPr>
            <p:nvPr/>
          </p:nvSpPr>
          <p:spPr bwMode="auto">
            <a:xfrm>
              <a:off x="2154" y="1162"/>
              <a:ext cx="499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  <p:bldP spid="51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7" name="Rectangle 109"/>
          <p:cNvSpPr>
            <a:spLocks noChangeArrowheads="1"/>
          </p:cNvSpPr>
          <p:nvPr/>
        </p:nvSpPr>
        <p:spPr bwMode="auto">
          <a:xfrm rot="16200000">
            <a:off x="7662069" y="4394994"/>
            <a:ext cx="1890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Ácidos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Grasos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Libres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3066" name="Line 58"/>
          <p:cNvSpPr>
            <a:spLocks noChangeShapeType="1"/>
          </p:cNvSpPr>
          <p:nvPr/>
        </p:nvSpPr>
        <p:spPr bwMode="auto">
          <a:xfrm>
            <a:off x="6354763" y="3783013"/>
            <a:ext cx="0" cy="14128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4" name="Line 66"/>
          <p:cNvSpPr>
            <a:spLocks noChangeShapeType="1"/>
          </p:cNvSpPr>
          <p:nvPr/>
        </p:nvSpPr>
        <p:spPr bwMode="auto">
          <a:xfrm>
            <a:off x="6353175" y="5370513"/>
            <a:ext cx="0" cy="139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5" name="Line 67"/>
          <p:cNvSpPr>
            <a:spLocks noChangeShapeType="1"/>
          </p:cNvSpPr>
          <p:nvPr/>
        </p:nvSpPr>
        <p:spPr bwMode="auto">
          <a:xfrm rot="5400000" flipV="1">
            <a:off x="6530182" y="5207794"/>
            <a:ext cx="0" cy="1222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78" name="Line 70"/>
          <p:cNvSpPr>
            <a:spLocks noChangeShapeType="1"/>
          </p:cNvSpPr>
          <p:nvPr/>
        </p:nvSpPr>
        <p:spPr bwMode="auto">
          <a:xfrm rot="5400000" flipV="1">
            <a:off x="6191250" y="5205413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080" name="Line 72"/>
          <p:cNvSpPr>
            <a:spLocks noChangeShapeType="1"/>
          </p:cNvSpPr>
          <p:nvPr/>
        </p:nvSpPr>
        <p:spPr bwMode="auto">
          <a:xfrm rot="5400000" flipV="1">
            <a:off x="6184900" y="3932238"/>
            <a:ext cx="0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43144" name="Group 136"/>
          <p:cNvGrpSpPr>
            <a:grpSpLocks/>
          </p:cNvGrpSpPr>
          <p:nvPr/>
        </p:nvGrpSpPr>
        <p:grpSpPr bwMode="auto">
          <a:xfrm>
            <a:off x="7019925" y="3003550"/>
            <a:ext cx="2124075" cy="785813"/>
            <a:chOff x="4422" y="1888"/>
            <a:chExt cx="1338" cy="495"/>
          </a:xfrm>
        </p:grpSpPr>
        <p:grpSp>
          <p:nvGrpSpPr>
            <p:cNvPr id="43143" name="Group 135"/>
            <p:cNvGrpSpPr>
              <a:grpSpLocks/>
            </p:cNvGrpSpPr>
            <p:nvPr/>
          </p:nvGrpSpPr>
          <p:grpSpPr bwMode="auto">
            <a:xfrm>
              <a:off x="4422" y="1888"/>
              <a:ext cx="1338" cy="495"/>
              <a:chOff x="4422" y="1888"/>
              <a:chExt cx="1338" cy="495"/>
            </a:xfrm>
          </p:grpSpPr>
          <p:grpSp>
            <p:nvGrpSpPr>
              <p:cNvPr id="43142" name="Group 134"/>
              <p:cNvGrpSpPr>
                <a:grpSpLocks/>
              </p:cNvGrpSpPr>
              <p:nvPr/>
            </p:nvGrpSpPr>
            <p:grpSpPr bwMode="auto">
              <a:xfrm>
                <a:off x="4422" y="1888"/>
                <a:ext cx="1072" cy="486"/>
                <a:chOff x="4422" y="1888"/>
                <a:chExt cx="1072" cy="486"/>
              </a:xfrm>
            </p:grpSpPr>
            <p:sp>
              <p:nvSpPr>
                <p:cNvPr id="43064" name="Rectangle 56"/>
                <p:cNvSpPr>
                  <a:spLocks noChangeArrowheads="1"/>
                </p:cNvSpPr>
                <p:nvPr/>
              </p:nvSpPr>
              <p:spPr bwMode="auto">
                <a:xfrm>
                  <a:off x="4422" y="2162"/>
                  <a:ext cx="33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083" name="Rectangle 75"/>
                <p:cNvSpPr>
                  <a:spLocks noChangeArrowheads="1"/>
                </p:cNvSpPr>
                <p:nvPr/>
              </p:nvSpPr>
              <p:spPr bwMode="auto">
                <a:xfrm>
                  <a:off x="4750" y="2158"/>
                  <a:ext cx="20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</a:t>
                  </a:r>
                </a:p>
              </p:txBody>
            </p:sp>
            <p:sp>
              <p:nvSpPr>
                <p:cNvPr id="430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947" y="2156"/>
                  <a:ext cx="54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089" name="Rectangle 81"/>
                <p:cNvSpPr>
                  <a:spLocks noChangeArrowheads="1"/>
                </p:cNvSpPr>
                <p:nvPr/>
              </p:nvSpPr>
              <p:spPr bwMode="auto">
                <a:xfrm>
                  <a:off x="4740" y="1888"/>
                  <a:ext cx="178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085" name="Line 7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974" y="2209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6" name="Line 7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715" y="2204"/>
                  <a:ext cx="0" cy="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7" name="Line 79"/>
                <p:cNvSpPr>
                  <a:spLocks noChangeShapeType="1"/>
                </p:cNvSpPr>
                <p:nvPr/>
              </p:nvSpPr>
              <p:spPr bwMode="auto">
                <a:xfrm>
                  <a:off x="4830" y="2089"/>
                  <a:ext cx="1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  <p:sp>
              <p:nvSpPr>
                <p:cNvPr id="43088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865" y="208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sp>
            <p:nvSpPr>
              <p:cNvPr id="43091" name="Rectangle 83"/>
              <p:cNvSpPr>
                <a:spLocks noChangeArrowheads="1"/>
              </p:cNvSpPr>
              <p:nvPr/>
            </p:nvSpPr>
            <p:spPr bwMode="auto">
              <a:xfrm>
                <a:off x="5411" y="2171"/>
                <a:ext cx="349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CH</a:t>
                </a:r>
                <a:r>
                  <a:rPr lang="en-US" altLang="en-US" sz="1600" b="1" baseline="-2500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3</a:t>
                </a:r>
                <a:endParaRPr lang="en-US" altLang="en-US" sz="16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 charset="0"/>
                </a:endParaRPr>
              </a:p>
            </p:txBody>
          </p:sp>
        </p:grpSp>
        <p:sp>
          <p:nvSpPr>
            <p:cNvPr id="43090" name="Line 82"/>
            <p:cNvSpPr>
              <a:spLocks noChangeShapeType="1"/>
            </p:cNvSpPr>
            <p:nvPr/>
          </p:nvSpPr>
          <p:spPr bwMode="auto">
            <a:xfrm rot="5400000" flipV="1">
              <a:off x="5382" y="2214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sp>
        <p:nvSpPr>
          <p:cNvPr id="43099" name="Line 91"/>
          <p:cNvSpPr>
            <a:spLocks noChangeShapeType="1"/>
          </p:cNvSpPr>
          <p:nvPr/>
        </p:nvSpPr>
        <p:spPr bwMode="auto">
          <a:xfrm rot="5400000" flipV="1">
            <a:off x="7880351" y="4570412"/>
            <a:ext cx="0" cy="1238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118" name="Text Box 110"/>
          <p:cNvSpPr txBox="1">
            <a:spLocks noChangeArrowheads="1"/>
          </p:cNvSpPr>
          <p:nvPr/>
        </p:nvSpPr>
        <p:spPr bwMode="auto">
          <a:xfrm>
            <a:off x="395288" y="303213"/>
            <a:ext cx="8353425" cy="10350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altLang="en-US" sz="3600" b="1">
                <a:solidFill>
                  <a:srgbClr val="FFFF00"/>
                </a:solidFill>
                <a:latin typeface="Arial" charset="0"/>
              </a:rPr>
              <a:t>Lipólisis de Triglicéridos por</a:t>
            </a:r>
          </a:p>
          <a:p>
            <a:pPr algn="ctr" eaLnBrk="0" hangingPunct="0">
              <a:lnSpc>
                <a:spcPct val="85000"/>
              </a:lnSpc>
            </a:pPr>
            <a:r>
              <a:rPr lang="en-US" altLang="en-US" sz="3600" b="1">
                <a:solidFill>
                  <a:srgbClr val="FFFF00"/>
                </a:solidFill>
                <a:latin typeface="Arial" charset="0"/>
              </a:rPr>
              <a:t>Acción de </a:t>
            </a:r>
            <a:r>
              <a:rPr lang="en-US" altLang="en-US" sz="3600" b="1" i="1">
                <a:solidFill>
                  <a:srgbClr val="FFFF00"/>
                </a:solidFill>
                <a:latin typeface="Arial" charset="0"/>
              </a:rPr>
              <a:t>Lipasa Pancreática</a:t>
            </a:r>
          </a:p>
        </p:txBody>
      </p:sp>
      <p:sp>
        <p:nvSpPr>
          <p:cNvPr id="43120" name="Rectangle 112"/>
          <p:cNvSpPr>
            <a:spLocks noChangeArrowheads="1"/>
          </p:cNvSpPr>
          <p:nvPr/>
        </p:nvSpPr>
        <p:spPr bwMode="auto">
          <a:xfrm>
            <a:off x="6350000" y="6323013"/>
            <a:ext cx="19875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Solubles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 en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micelas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43122" name="Text Box 114"/>
          <p:cNvSpPr txBox="1">
            <a:spLocks noChangeArrowheads="1"/>
          </p:cNvSpPr>
          <p:nvPr/>
        </p:nvSpPr>
        <p:spPr bwMode="auto">
          <a:xfrm>
            <a:off x="4427538" y="3141663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43119" name="Rectangle 111"/>
          <p:cNvSpPr>
            <a:spLocks noChangeArrowheads="1"/>
          </p:cNvSpPr>
          <p:nvPr/>
        </p:nvSpPr>
        <p:spPr bwMode="auto">
          <a:xfrm>
            <a:off x="1042988" y="6308725"/>
            <a:ext cx="212407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</a:rPr>
              <a:t>Insolubles en micelas</a:t>
            </a:r>
          </a:p>
        </p:txBody>
      </p:sp>
      <p:grpSp>
        <p:nvGrpSpPr>
          <p:cNvPr id="43146" name="Group 138"/>
          <p:cNvGrpSpPr>
            <a:grpSpLocks/>
          </p:cNvGrpSpPr>
          <p:nvPr/>
        </p:nvGrpSpPr>
        <p:grpSpPr bwMode="auto">
          <a:xfrm>
            <a:off x="7051675" y="5373688"/>
            <a:ext cx="2054225" cy="690562"/>
            <a:chOff x="4442" y="3357"/>
            <a:chExt cx="1294" cy="435"/>
          </a:xfrm>
        </p:grpSpPr>
        <p:grpSp>
          <p:nvGrpSpPr>
            <p:cNvPr id="43145" name="Group 137"/>
            <p:cNvGrpSpPr>
              <a:grpSpLocks/>
            </p:cNvGrpSpPr>
            <p:nvPr/>
          </p:nvGrpSpPr>
          <p:grpSpPr bwMode="auto">
            <a:xfrm>
              <a:off x="4442" y="3357"/>
              <a:ext cx="1294" cy="435"/>
              <a:chOff x="4442" y="3357"/>
              <a:chExt cx="1294" cy="435"/>
            </a:xfrm>
          </p:grpSpPr>
          <p:grpSp>
            <p:nvGrpSpPr>
              <p:cNvPr id="43139" name="Group 131"/>
              <p:cNvGrpSpPr>
                <a:grpSpLocks/>
              </p:cNvGrpSpPr>
              <p:nvPr/>
            </p:nvGrpSpPr>
            <p:grpSpPr bwMode="auto">
              <a:xfrm>
                <a:off x="4442" y="3357"/>
                <a:ext cx="1294" cy="435"/>
                <a:chOff x="4442" y="3357"/>
                <a:chExt cx="1294" cy="435"/>
              </a:xfrm>
            </p:grpSpPr>
            <p:sp>
              <p:nvSpPr>
                <p:cNvPr id="43082" name="Rectangle 74"/>
                <p:cNvSpPr>
                  <a:spLocks noChangeArrowheads="1"/>
                </p:cNvSpPr>
                <p:nvPr/>
              </p:nvSpPr>
              <p:spPr bwMode="auto">
                <a:xfrm>
                  <a:off x="4442" y="3552"/>
                  <a:ext cx="432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HO</a:t>
                  </a:r>
                </a:p>
              </p:txBody>
            </p:sp>
            <p:sp>
              <p:nvSpPr>
                <p:cNvPr id="431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916" y="3561"/>
                  <a:ext cx="506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(CH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2</a:t>
                  </a:r>
                  <a:r>
                    <a:rPr lang="en-US" altLang="en-US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)</a:t>
                  </a:r>
                  <a:r>
                    <a:rPr lang="en-US" altLang="en-US" sz="1600" b="1" baseline="-250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n</a:t>
                  </a:r>
                  <a:endParaRPr lang="en-US" altLang="en-US" sz="1600" b="1" dirty="0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  <p:sp>
              <p:nvSpPr>
                <p:cNvPr id="43107" name="Rectangle 99"/>
                <p:cNvSpPr>
                  <a:spLocks noChangeArrowheads="1"/>
                </p:cNvSpPr>
                <p:nvPr/>
              </p:nvSpPr>
              <p:spPr bwMode="auto">
                <a:xfrm>
                  <a:off x="4733" y="3357"/>
                  <a:ext cx="177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sp>
              <p:nvSpPr>
                <p:cNvPr id="43109" name="Rectangle 101"/>
                <p:cNvSpPr>
                  <a:spLocks noChangeArrowheads="1"/>
                </p:cNvSpPr>
                <p:nvPr/>
              </p:nvSpPr>
              <p:spPr bwMode="auto">
                <a:xfrm>
                  <a:off x="5387" y="3580"/>
                  <a:ext cx="349" cy="212"/>
                </a:xfrm>
                <a:prstGeom prst="rect">
                  <a:avLst/>
                </a:prstGeom>
                <a:solidFill>
                  <a:srgbClr val="00CCFF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CH</a:t>
                  </a:r>
                  <a:r>
                    <a:rPr lang="en-US" altLang="en-US" sz="1600" b="1" baseline="-250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Helvetica" charset="0"/>
                    </a:rPr>
                    <a:t>3</a:t>
                  </a:r>
                  <a:endPara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endParaRPr>
                </a:p>
              </p:txBody>
            </p:sp>
          </p:grpSp>
          <p:sp>
            <p:nvSpPr>
              <p:cNvPr id="43101" name="Rectangle 93"/>
              <p:cNvSpPr>
                <a:spLocks noChangeArrowheads="1"/>
              </p:cNvSpPr>
              <p:nvPr/>
            </p:nvSpPr>
            <p:spPr bwMode="auto">
              <a:xfrm>
                <a:off x="4727" y="3551"/>
                <a:ext cx="208" cy="212"/>
              </a:xfrm>
              <a:prstGeom prst="rect">
                <a:avLst/>
              </a:prstGeom>
              <a:solidFill>
                <a:srgbClr val="00CCFF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en-US" sz="16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Helvetica" charset="0"/>
                  </a:rPr>
                  <a:t>C</a:t>
                </a:r>
              </a:p>
            </p:txBody>
          </p:sp>
          <p:sp>
            <p:nvSpPr>
              <p:cNvPr id="43108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5386" y="3620"/>
                <a:ext cx="0" cy="7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43103" name="Line 95"/>
            <p:cNvSpPr>
              <a:spLocks noChangeShapeType="1"/>
            </p:cNvSpPr>
            <p:nvPr/>
          </p:nvSpPr>
          <p:spPr bwMode="auto">
            <a:xfrm rot="5400000" flipV="1">
              <a:off x="4919" y="3614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rot="5400000" flipV="1">
              <a:off x="4740" y="3609"/>
              <a:ext cx="0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>
              <a:off x="4818" y="3518"/>
              <a:ext cx="1" cy="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H="1">
              <a:off x="4853" y="3517"/>
              <a:ext cx="0" cy="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  <p:sp>
        <p:nvSpPr>
          <p:cNvPr id="43159" name="Rectangle 151"/>
          <p:cNvSpPr>
            <a:spLocks noChangeArrowheads="1"/>
          </p:cNvSpPr>
          <p:nvPr/>
        </p:nvSpPr>
        <p:spPr bwMode="auto">
          <a:xfrm>
            <a:off x="4932363" y="5084763"/>
            <a:ext cx="287337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43187" name="Text Box 179"/>
          <p:cNvSpPr txBox="1">
            <a:spLocks noChangeArrowheads="1"/>
          </p:cNvSpPr>
          <p:nvPr/>
        </p:nvSpPr>
        <p:spPr bwMode="auto">
          <a:xfrm>
            <a:off x="4356100" y="2060575"/>
            <a:ext cx="1368425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i="1"/>
              <a:t>Esterasa</a:t>
            </a:r>
          </a:p>
        </p:txBody>
      </p:sp>
      <p:sp>
        <p:nvSpPr>
          <p:cNvPr id="43189" name="Freeform 181"/>
          <p:cNvSpPr>
            <a:spLocks/>
          </p:cNvSpPr>
          <p:nvPr/>
        </p:nvSpPr>
        <p:spPr bwMode="auto">
          <a:xfrm>
            <a:off x="4716463" y="2492375"/>
            <a:ext cx="485775" cy="204152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862"/>
              </a:cxn>
              <a:cxn ang="0">
                <a:pos x="265" y="1225"/>
              </a:cxn>
              <a:cxn ang="0">
                <a:pos x="285" y="1230"/>
              </a:cxn>
            </a:cxnLst>
            <a:rect l="0" t="0" r="r" b="b"/>
            <a:pathLst>
              <a:path w="306" h="1286">
                <a:moveTo>
                  <a:pt x="38" y="0"/>
                </a:moveTo>
                <a:cubicBezTo>
                  <a:pt x="19" y="329"/>
                  <a:pt x="0" y="658"/>
                  <a:pt x="38" y="862"/>
                </a:cubicBezTo>
                <a:cubicBezTo>
                  <a:pt x="76" y="1066"/>
                  <a:pt x="224" y="1164"/>
                  <a:pt x="265" y="1225"/>
                </a:cubicBezTo>
                <a:cubicBezTo>
                  <a:pt x="306" y="1286"/>
                  <a:pt x="281" y="1229"/>
                  <a:pt x="285" y="1230"/>
                </a:cubicBezTo>
              </a:path>
            </a:pathLst>
          </a:cu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136" name="135 Grupo"/>
          <p:cNvGrpSpPr/>
          <p:nvPr/>
        </p:nvGrpSpPr>
        <p:grpSpPr>
          <a:xfrm>
            <a:off x="250825" y="2997200"/>
            <a:ext cx="7396163" cy="3238500"/>
            <a:chOff x="250825" y="2997200"/>
            <a:chExt cx="7396163" cy="3238500"/>
          </a:xfrm>
        </p:grpSpPr>
        <p:grpSp>
          <p:nvGrpSpPr>
            <p:cNvPr id="135" name="134 Grupo"/>
            <p:cNvGrpSpPr/>
            <p:nvPr/>
          </p:nvGrpSpPr>
          <p:grpSpPr>
            <a:xfrm>
              <a:off x="250825" y="2997200"/>
              <a:ext cx="7396163" cy="3238500"/>
              <a:chOff x="250825" y="2997200"/>
              <a:chExt cx="7396163" cy="3238500"/>
            </a:xfrm>
          </p:grpSpPr>
          <p:sp>
            <p:nvSpPr>
              <p:cNvPr id="43115" name="Rectangle 107"/>
              <p:cNvSpPr>
                <a:spLocks noChangeArrowheads="1"/>
              </p:cNvSpPr>
              <p:nvPr/>
            </p:nvSpPr>
            <p:spPr bwMode="auto">
              <a:xfrm>
                <a:off x="3143240" y="4214818"/>
                <a:ext cx="1897062" cy="1406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altLang="en-US" b="1" dirty="0" err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Lipasa</a:t>
                </a: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altLang="en-US" b="1" dirty="0" err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Pancreática</a:t>
                </a: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endParaRPr lang="en-US" altLang="en-US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  <a:p>
                <a:pPr algn="ctr" eaLnBrk="0" hangingPunct="0">
                  <a:lnSpc>
                    <a:spcPct val="90000"/>
                  </a:lnSpc>
                </a:pPr>
                <a:r>
                  <a:rPr lang="en-US" altLang="en-US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Helvetica" charset="0"/>
                  </a:rPr>
                  <a:t>pH 6-7</a:t>
                </a:r>
                <a:endParaRPr lang="en-US" altLang="en-US" sz="2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charset="0"/>
                </a:endParaRPr>
              </a:p>
            </p:txBody>
          </p:sp>
          <p:sp>
            <p:nvSpPr>
              <p:cNvPr id="43140" name="Rectangle 132"/>
              <p:cNvSpPr>
                <a:spLocks noChangeArrowheads="1"/>
              </p:cNvSpPr>
              <p:nvPr/>
            </p:nvSpPr>
            <p:spPr bwMode="auto">
              <a:xfrm>
                <a:off x="4365625" y="5589588"/>
                <a:ext cx="2443163" cy="4302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altLang="en-US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Monoglicéridos</a:t>
                </a:r>
              </a:p>
            </p:txBody>
          </p:sp>
          <p:grpSp>
            <p:nvGrpSpPr>
              <p:cNvPr id="43163" name="Group 155"/>
              <p:cNvGrpSpPr>
                <a:grpSpLocks/>
              </p:cNvGrpSpPr>
              <p:nvPr/>
            </p:nvGrpSpPr>
            <p:grpSpPr bwMode="auto">
              <a:xfrm>
                <a:off x="4859338" y="3852863"/>
                <a:ext cx="2787650" cy="1592262"/>
                <a:chOff x="3061" y="2427"/>
                <a:chExt cx="1756" cy="1003"/>
              </a:xfrm>
            </p:grpSpPr>
            <p:grpSp>
              <p:nvGrpSpPr>
                <p:cNvPr id="43161" name="Group 153"/>
                <p:cNvGrpSpPr>
                  <a:grpSpLocks/>
                </p:cNvGrpSpPr>
                <p:nvPr/>
              </p:nvGrpSpPr>
              <p:grpSpPr bwMode="auto">
                <a:xfrm>
                  <a:off x="3061" y="2427"/>
                  <a:ext cx="1756" cy="1003"/>
                  <a:chOff x="3061" y="2427"/>
                  <a:chExt cx="1756" cy="1003"/>
                </a:xfrm>
              </p:grpSpPr>
              <p:grpSp>
                <p:nvGrpSpPr>
                  <p:cNvPr id="43158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3061" y="2427"/>
                    <a:ext cx="1756" cy="1003"/>
                    <a:chOff x="3061" y="2427"/>
                    <a:chExt cx="1756" cy="1003"/>
                  </a:xfrm>
                </p:grpSpPr>
                <p:grpSp>
                  <p:nvGrpSpPr>
                    <p:cNvPr id="43149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61" y="2427"/>
                      <a:ext cx="1756" cy="1003"/>
                      <a:chOff x="3061" y="2428"/>
                      <a:chExt cx="1756" cy="1003"/>
                    </a:xfrm>
                  </p:grpSpPr>
                  <p:grpSp>
                    <p:nvGrpSpPr>
                      <p:cNvPr id="43148" name="Group 1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1" y="2428"/>
                        <a:ext cx="1756" cy="1002"/>
                        <a:chOff x="3061" y="2432"/>
                        <a:chExt cx="1756" cy="1002"/>
                      </a:xfrm>
                    </p:grpSpPr>
                    <p:grpSp>
                      <p:nvGrpSpPr>
                        <p:cNvPr id="43147" name="Group 1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061" y="2432"/>
                          <a:ext cx="1756" cy="1002"/>
                          <a:chOff x="3061" y="2432"/>
                          <a:chExt cx="1756" cy="1002"/>
                        </a:xfrm>
                      </p:grpSpPr>
                      <p:sp>
                        <p:nvSpPr>
                          <p:cNvPr id="43063" name="Rectangl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64" y="2437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5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61" y="2795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92" name="Rectangl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10" y="2810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93" name="Rectangl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9" y="2810"/>
                            <a:ext cx="54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(CH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2</a:t>
                            </a:r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)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n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98" name="Rectangle 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96" y="2597"/>
                            <a:ext cx="19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00" name="Rectangle 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8" y="2810"/>
                            <a:ext cx="349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111" name="Rectangl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7" y="3203"/>
                            <a:ext cx="175" cy="231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8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  <a:sym typeface="Symbol" pitchFamily="18" charset="2"/>
                              </a:rPr>
                              <a:t></a:t>
                            </a:r>
                          </a:p>
                        </p:txBody>
                      </p:sp>
                      <p:sp>
                        <p:nvSpPr>
                          <p:cNvPr id="43114" name="Rectangle 1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3218"/>
                            <a:ext cx="272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  <p:sp>
                        <p:nvSpPr>
                          <p:cNvPr id="43062" name="Rectangl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3" y="2795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67" name="Line 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614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076" name="Line 6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34" y="2976"/>
                            <a:ext cx="0" cy="233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095" name="Line 8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4461" y="2907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094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3917" y="2892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081" name="Rectangl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70" y="2795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113" name="Rectangle 1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24" y="2432"/>
                            <a:ext cx="276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  <a:r>
                              <a:rPr lang="en-US" altLang="en-US" sz="1600" b="1" baseline="-25000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3</a:t>
                            </a:r>
                            <a:endPara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3110" name="Rect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79" y="2568"/>
                          <a:ext cx="190" cy="2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8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</a:t>
                          </a:r>
                          <a:endParaRPr lang="en-US" altLang="en-US" sz="18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112" name="Rect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34" y="2946"/>
                          <a:ext cx="186" cy="212"/>
                        </a:xfrm>
                        <a:prstGeom prst="rect">
                          <a:avLst/>
                        </a:prstGeom>
                        <a:noFill/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  <a:sym typeface="Symbol" pitchFamily="18" charset="2"/>
                            </a:rPr>
                            <a:t></a:t>
                          </a:r>
                        </a:p>
                      </p:txBody>
                    </p:sp>
                    <p:sp>
                      <p:nvSpPr>
                        <p:cNvPr id="43069" name="Line 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690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96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787" y="2750"/>
                          <a:ext cx="1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97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22" y="2757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68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3463" y="2892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</p:grpSp>
                  <p:sp>
                    <p:nvSpPr>
                      <p:cNvPr id="43072" name="Rectangle 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56" y="3219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</p:grpSp>
                <p:sp>
                  <p:nvSpPr>
                    <p:cNvPr id="43157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7" y="3203"/>
                      <a:ext cx="181" cy="22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  <p:sp>
                <p:nvSpPr>
                  <p:cNvPr id="43160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2976"/>
                    <a:ext cx="136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</p:grpSp>
            <p:sp>
              <p:nvSpPr>
                <p:cNvPr id="43162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79" y="2659"/>
                  <a:ext cx="181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PE"/>
                </a:p>
              </p:txBody>
            </p:sp>
          </p:grpSp>
          <p:grpSp>
            <p:nvGrpSpPr>
              <p:cNvPr id="43186" name="Group 178"/>
              <p:cNvGrpSpPr>
                <a:grpSpLocks/>
              </p:cNvGrpSpPr>
              <p:nvPr/>
            </p:nvGrpSpPr>
            <p:grpSpPr bwMode="auto">
              <a:xfrm>
                <a:off x="250825" y="2997200"/>
                <a:ext cx="2740025" cy="3238500"/>
                <a:chOff x="158" y="1979"/>
                <a:chExt cx="1726" cy="2040"/>
              </a:xfrm>
            </p:grpSpPr>
            <p:sp>
              <p:nvSpPr>
                <p:cNvPr id="43055" name="Rectangle 47"/>
                <p:cNvSpPr>
                  <a:spLocks noChangeArrowheads="1"/>
                </p:cNvSpPr>
                <p:nvPr/>
              </p:nvSpPr>
              <p:spPr bwMode="auto">
                <a:xfrm>
                  <a:off x="773" y="2811"/>
                  <a:ext cx="177" cy="2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rPr>
                    <a:t>O</a:t>
                  </a:r>
                </a:p>
              </p:txBody>
            </p:sp>
            <p:grpSp>
              <p:nvGrpSpPr>
                <p:cNvPr id="43185" name="Group 177"/>
                <p:cNvGrpSpPr>
                  <a:grpSpLocks/>
                </p:cNvGrpSpPr>
                <p:nvPr/>
              </p:nvGrpSpPr>
              <p:grpSpPr bwMode="auto">
                <a:xfrm>
                  <a:off x="158" y="1979"/>
                  <a:ext cx="1726" cy="2040"/>
                  <a:chOff x="158" y="1980"/>
                  <a:chExt cx="1726" cy="2040"/>
                </a:xfrm>
              </p:grpSpPr>
              <p:sp>
                <p:nvSpPr>
                  <p:cNvPr id="4305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2977"/>
                    <a:ext cx="349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3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019" y="2977"/>
                    <a:ext cx="547" cy="21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/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(CH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2</a:t>
                    </a:r>
                    <a:r>
                      <a:rPr lang="en-US" altLang="en-US" sz="1600" b="1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)</a:t>
                    </a:r>
                    <a:r>
                      <a:rPr lang="en-US" altLang="en-US" sz="1600" b="1" baseline="-2500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Helvetica" charset="0"/>
                      </a:rPr>
                      <a:t>n</a:t>
                    </a:r>
                    <a:endParaRPr lang="en-US" altLang="en-US" sz="16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Helvetica" charset="0"/>
                    </a:endParaRPr>
                  </a:p>
                </p:txBody>
              </p:sp>
              <p:sp>
                <p:nvSpPr>
                  <p:cNvPr id="43172" name="Line 16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1480" y="3030"/>
                    <a:ext cx="0" cy="7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PE"/>
                  </a:p>
                </p:txBody>
              </p:sp>
              <p:grpSp>
                <p:nvGrpSpPr>
                  <p:cNvPr id="43184" name="Group 176"/>
                  <p:cNvGrpSpPr>
                    <a:grpSpLocks/>
                  </p:cNvGrpSpPr>
                  <p:nvPr/>
                </p:nvGrpSpPr>
                <p:grpSpPr bwMode="auto">
                  <a:xfrm>
                    <a:off x="158" y="1980"/>
                    <a:ext cx="1726" cy="2040"/>
                    <a:chOff x="158" y="1980"/>
                    <a:chExt cx="1726" cy="2040"/>
                  </a:xfrm>
                </p:grpSpPr>
                <p:sp>
                  <p:nvSpPr>
                    <p:cNvPr id="43021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" y="3218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0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" y="3001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43022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" y="3165"/>
                      <a:ext cx="0" cy="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" y="3007"/>
                      <a:ext cx="190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H</a:t>
                      </a:r>
                    </a:p>
                  </p:txBody>
                </p:sp>
                <p:sp>
                  <p:nvSpPr>
                    <p:cNvPr id="43026" name="Line 18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362" y="3061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30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3006"/>
                      <a:ext cx="17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O</a:t>
                      </a:r>
                    </a:p>
                  </p:txBody>
                </p:sp>
                <p:sp>
                  <p:nvSpPr>
                    <p:cNvPr id="4304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7" y="3005"/>
                      <a:ext cx="208" cy="21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43051" name="Line 43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959" y="3068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23" name="Line 15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567" y="3057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054" name="Line 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93" y="2984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grpSp>
                  <p:nvGrpSpPr>
                    <p:cNvPr id="43178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8" y="1980"/>
                      <a:ext cx="1726" cy="2040"/>
                      <a:chOff x="295" y="1843"/>
                      <a:chExt cx="1726" cy="2040"/>
                    </a:xfrm>
                  </p:grpSpPr>
                  <p:sp>
                    <p:nvSpPr>
                      <p:cNvPr id="43048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55" y="2478"/>
                        <a:ext cx="349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3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040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06" y="2478"/>
                        <a:ext cx="208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C</a:t>
                        </a:r>
                      </a:p>
                    </p:txBody>
                  </p:sp>
                  <p:sp>
                    <p:nvSpPr>
                      <p:cNvPr id="43046" name="Rectangle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99" y="2273"/>
                        <a:ext cx="17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O</a:t>
                        </a:r>
                      </a:p>
                    </p:txBody>
                  </p:sp>
                  <p:sp>
                    <p:nvSpPr>
                      <p:cNvPr id="43042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096" y="2520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43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908" y="2539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44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86" y="2447"/>
                        <a:ext cx="1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045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21" y="2446"/>
                        <a:ext cx="0" cy="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sp>
                    <p:nvSpPr>
                      <p:cNvPr id="43170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6" y="2478"/>
                        <a:ext cx="547" cy="2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>
                        <a:spAutoFit/>
                      </a:bodyPr>
                      <a:lstStyle/>
                      <a:p>
                        <a:pPr eaLnBrk="0" hangingPunct="0"/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(CH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2</a:t>
                        </a:r>
                        <a:r>
                          <a: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)</a:t>
                        </a:r>
                        <a:r>
                          <a:rPr lang="en-US" altLang="en-US" sz="1600" b="1" baseline="-25000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rPr>
                          <a:t>n</a:t>
                        </a:r>
                        <a:endParaRPr lang="en-US" altLang="en-US" sz="1600" b="1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Helvetica" charset="0"/>
                        </a:endParaRPr>
                      </a:p>
                    </p:txBody>
                  </p:sp>
                  <p:sp>
                    <p:nvSpPr>
                      <p:cNvPr id="43173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rot="5400000" flipV="1">
                        <a:off x="1617" y="2530"/>
                        <a:ext cx="0" cy="7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s-PE"/>
                      </a:p>
                    </p:txBody>
                  </p:sp>
                  <p:grpSp>
                    <p:nvGrpSpPr>
                      <p:cNvPr id="43177" name="Group 1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5" y="1843"/>
                        <a:ext cx="1726" cy="2040"/>
                        <a:chOff x="295" y="1843"/>
                        <a:chExt cx="1726" cy="2040"/>
                      </a:xfrm>
                    </p:grpSpPr>
                    <p:sp>
                      <p:nvSpPr>
                        <p:cNvPr id="43037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9" y="1843"/>
                          <a:ext cx="17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3032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00" y="2066"/>
                          <a:ext cx="547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(CH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2</a:t>
                          </a:r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)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n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038" name="Line 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563" y="2137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39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5" y="2069"/>
                          <a:ext cx="349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CH</a:t>
                          </a:r>
                          <a:r>
                            <a:rPr lang="en-US" altLang="en-US" sz="1600" b="1" baseline="-25000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3</a:t>
                          </a:r>
                          <a:endParaRPr lang="en-US" altLang="en-US" sz="1600" b="1"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Helvetica" charset="0"/>
                          </a:endParaRPr>
                        </a:p>
                      </p:txBody>
                    </p:sp>
                    <p:sp>
                      <p:nvSpPr>
                        <p:cNvPr id="43035" name="Line 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985" y="2025"/>
                          <a:ext cx="1" cy="64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36" name="Line 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021" y="2024"/>
                          <a:ext cx="0" cy="77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  <p:sp>
                      <p:nvSpPr>
                        <p:cNvPr id="43031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3" y="2068"/>
                          <a:ext cx="208" cy="2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eaLnBrk="0" hangingPunct="0"/>
                          <a:r>
                            <a:rPr lang="en-US" altLang="en-US" sz="1600" b="1"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Helvetica" charset="0"/>
                            </a:rPr>
                            <a:t>C</a:t>
                          </a:r>
                        </a:p>
                      </p:txBody>
                    </p:sp>
                    <p:grpSp>
                      <p:nvGrpSpPr>
                        <p:cNvPr id="43176" name="Group 1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5" y="1859"/>
                          <a:ext cx="1726" cy="2024"/>
                          <a:chOff x="295" y="1859"/>
                          <a:chExt cx="1726" cy="2024"/>
                        </a:xfrm>
                      </p:grpSpPr>
                      <p:sp>
                        <p:nvSpPr>
                          <p:cNvPr id="43029" name="Rectangl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23" y="2464"/>
                            <a:ext cx="177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O</a:t>
                            </a:r>
                          </a:p>
                        </p:txBody>
                      </p:sp>
                      <p:sp>
                        <p:nvSpPr>
                          <p:cNvPr id="43013" name="Rectangle 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" y="2471"/>
                            <a:ext cx="190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H</a:t>
                            </a:r>
                          </a:p>
                        </p:txBody>
                      </p:sp>
                      <p:sp>
                        <p:nvSpPr>
                          <p:cNvPr id="43010" name="Rectangle 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99" y="2462"/>
                            <a:ext cx="208" cy="2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noFill/>
                            <a:miter lim="800000"/>
                            <a:headEnd/>
                            <a:tailEnd/>
                          </a:ln>
                          <a:effectLst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eaLnBrk="0" hangingPunct="0"/>
                            <a:r>
                              <a:rPr lang="en-US" altLang="en-US" sz="1600" b="1"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Helvetica" charset="0"/>
                              </a:rPr>
                              <a:t>C</a:t>
                            </a:r>
                          </a:p>
                        </p:txBody>
                      </p:sp>
                      <p:sp>
                        <p:nvSpPr>
                          <p:cNvPr id="43016" name="Line 8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718" y="2520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017" name="Line 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rot="5400000" flipV="1">
                            <a:off x="506" y="2548"/>
                            <a:ext cx="0" cy="77"/>
                          </a:xfrm>
                          <a:prstGeom prst="line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s-PE"/>
                          </a:p>
                        </p:txBody>
                      </p:sp>
                      <p:grpSp>
                        <p:nvGrpSpPr>
                          <p:cNvPr id="43175" name="Group 1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6" y="1859"/>
                            <a:ext cx="1725" cy="2024"/>
                            <a:chOff x="296" y="1859"/>
                            <a:chExt cx="1725" cy="2024"/>
                          </a:xfrm>
                        </p:grpSpPr>
                        <p:sp>
                          <p:nvSpPr>
                            <p:cNvPr id="43116" name="Rectangle 10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48" y="3612"/>
                              <a:ext cx="1273" cy="271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eaLnBrk="0" hangingPunct="0">
                                <a:lnSpc>
                                  <a:spcPct val="90000"/>
                                </a:lnSpc>
                              </a:pPr>
                              <a:r>
                                <a:rPr lang="en-US" altLang="en-US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Arial" charset="0"/>
                                </a:rPr>
                                <a:t>Triglicéridos</a:t>
                              </a:r>
                            </a:p>
                          </p:txBody>
                        </p:sp>
                        <p:sp>
                          <p:nvSpPr>
                            <p:cNvPr id="43012" name="Rectangle 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700" y="2066"/>
                              <a:ext cx="17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/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O</a:t>
                              </a:r>
                            </a:p>
                          </p:txBody>
                        </p:sp>
                        <p:sp>
                          <p:nvSpPr>
                            <p:cNvPr id="43011" name="Rectangle 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8" y="2083"/>
                              <a:ext cx="208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eaLnBrk="0" hangingPunct="0"/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C</a:t>
                              </a:r>
                            </a:p>
                          </p:txBody>
                        </p:sp>
                        <p:sp>
                          <p:nvSpPr>
                            <p:cNvPr id="43019" name="Rectangle 1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6" y="185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/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7" name="Rectangle 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96" y="2069"/>
                              <a:ext cx="190" cy="212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19050">
                              <a:noFill/>
                              <a:miter lim="800000"/>
                              <a:headEnd/>
                              <a:tailEnd/>
                            </a:ln>
                            <a:effectLst/>
                          </p:spPr>
                          <p:txBody>
                            <a:bodyPr>
                              <a:spAutoFit/>
                            </a:bodyPr>
                            <a:lstStyle/>
                            <a:p>
                              <a:pPr eaLnBrk="0" hangingPunct="0"/>
                              <a:r>
                                <a:rPr lang="en-US" altLang="en-US" sz="1600" b="1"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Helvetica" charset="0"/>
                                </a:rPr>
                                <a:t>H</a:t>
                              </a:r>
                            </a:p>
                          </p:txBody>
                        </p:sp>
                        <p:sp>
                          <p:nvSpPr>
                            <p:cNvPr id="43028" name="Line 2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478" y="2108"/>
                              <a:ext cx="0" cy="93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43014" name="Line 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>
                              <a:off x="593" y="2023"/>
                              <a:ext cx="0" cy="89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43018" name="Line 10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691" y="2119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  <p:sp>
                          <p:nvSpPr>
                            <p:cNvPr id="43034" name="Line 26"/>
                            <p:cNvSpPr>
                              <a:spLocks noChangeShapeType="1"/>
                            </p:cNvSpPr>
                            <p:nvPr/>
                          </p:nvSpPr>
                          <p:spPr bwMode="auto">
                            <a:xfrm rot="5400000" flipV="1">
                              <a:off x="916" y="2127"/>
                              <a:ext cx="0" cy="76"/>
                            </a:xfrm>
                            <a:prstGeom prst="line">
                              <a:avLst/>
                            </a:prstGeom>
                            <a:noFill/>
                            <a:ln w="19050">
                              <a:solidFill>
                                <a:schemeClr val="tx1"/>
                              </a:solidFill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anchor="ctr"/>
                            <a:lstStyle/>
                            <a:p>
                              <a:endParaRPr lang="es-PE"/>
                            </a:p>
                          </p:txBody>
                        </p:sp>
                      </p:grpSp>
                      <p:sp>
                        <p:nvSpPr>
                          <p:cNvPr id="43167" name="Line 15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251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es-PE"/>
                          </a:p>
                        </p:txBody>
                      </p:sp>
                      <p:sp>
                        <p:nvSpPr>
                          <p:cNvPr id="43168" name="Line 16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612" y="2660"/>
                            <a:ext cx="0" cy="226"/>
                          </a:xfrm>
                          <a:prstGeom prst="line">
                            <a:avLst/>
                          </a:prstGeom>
                          <a:noFill/>
                          <a:ln w="25400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es-PE"/>
                          </a:p>
                        </p:txBody>
                      </p:sp>
                    </p:grpSp>
                    <p:sp>
                      <p:nvSpPr>
                        <p:cNvPr id="43033" name="Line 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rot="5400000" flipV="1">
                          <a:off x="1095" y="2132"/>
                          <a:ext cx="0" cy="76"/>
                        </a:xfrm>
                        <a:prstGeom prst="line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s-PE"/>
                        </a:p>
                      </p:txBody>
                    </p:sp>
                  </p:grpSp>
                </p:grpSp>
                <p:sp>
                  <p:nvSpPr>
                    <p:cNvPr id="43052" name="Line 44"/>
                    <p:cNvSpPr>
                      <a:spLocks noChangeShapeType="1"/>
                    </p:cNvSpPr>
                    <p:nvPr/>
                  </p:nvSpPr>
                  <p:spPr bwMode="auto">
                    <a:xfrm rot="5400000" flipV="1">
                      <a:off x="771" y="3075"/>
                      <a:ext cx="0" cy="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  <p:sp>
                  <p:nvSpPr>
                    <p:cNvPr id="43183" name="Line 1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1" y="2976"/>
                      <a:ext cx="0" cy="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PE"/>
                    </a:p>
                  </p:txBody>
                </p:sp>
              </p:grpSp>
            </p:grpSp>
          </p:grpSp>
          <p:sp>
            <p:nvSpPr>
              <p:cNvPr id="43190" name="Text Box 182"/>
              <p:cNvSpPr txBox="1">
                <a:spLocks noChangeArrowheads="1"/>
              </p:cNvSpPr>
              <p:nvPr/>
            </p:nvSpPr>
            <p:spPr bwMode="auto">
              <a:xfrm>
                <a:off x="5219700" y="3789363"/>
                <a:ext cx="1081088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>
                    <a:latin typeface="Arial Black" pitchFamily="34" charset="0"/>
                  </a:rPr>
                  <a:t>CH</a:t>
                </a:r>
                <a:r>
                  <a:rPr lang="es-ES_tradnl" sz="1600" baseline="-25000">
                    <a:latin typeface="Arial Black" pitchFamily="34" charset="0"/>
                  </a:rPr>
                  <a:t>2</a:t>
                </a:r>
                <a:r>
                  <a:rPr lang="es-ES_tradnl" sz="1600">
                    <a:latin typeface="Arial Black" pitchFamily="34" charset="0"/>
                  </a:rPr>
                  <a:t>OH</a:t>
                </a:r>
              </a:p>
            </p:txBody>
          </p:sp>
          <p:sp>
            <p:nvSpPr>
              <p:cNvPr id="43191" name="Text Box 183"/>
              <p:cNvSpPr txBox="1">
                <a:spLocks noChangeArrowheads="1"/>
              </p:cNvSpPr>
              <p:nvPr/>
            </p:nvSpPr>
            <p:spPr bwMode="auto">
              <a:xfrm>
                <a:off x="5148263" y="5084763"/>
                <a:ext cx="1081087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>
                    <a:latin typeface="Arial Black" pitchFamily="34" charset="0"/>
                  </a:rPr>
                  <a:t>CH</a:t>
                </a:r>
                <a:r>
                  <a:rPr lang="es-ES_tradnl" sz="1600" baseline="-25000">
                    <a:latin typeface="Arial Black" pitchFamily="34" charset="0"/>
                  </a:rPr>
                  <a:t>2</a:t>
                </a:r>
                <a:r>
                  <a:rPr lang="es-ES_tradnl" sz="1600">
                    <a:latin typeface="Arial Black" pitchFamily="34" charset="0"/>
                  </a:rPr>
                  <a:t>OH</a:t>
                </a:r>
              </a:p>
            </p:txBody>
          </p:sp>
        </p:grpSp>
        <p:sp>
          <p:nvSpPr>
            <p:cNvPr id="43141" name="Line 133"/>
            <p:cNvSpPr>
              <a:spLocks noChangeShapeType="1"/>
            </p:cNvSpPr>
            <p:nvPr/>
          </p:nvSpPr>
          <p:spPr bwMode="auto">
            <a:xfrm>
              <a:off x="3348038" y="4941888"/>
              <a:ext cx="16557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3000"/>
                                        <p:tgtEl>
                                          <p:spTgt spid="4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3000"/>
                                        <p:tgtEl>
                                          <p:spTgt spid="4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3000"/>
                                        <p:tgtEl>
                                          <p:spTgt spid="4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7" grpId="0"/>
      <p:bldP spid="43118" grpId="0" animBg="1"/>
      <p:bldP spid="43120" grpId="0"/>
      <p:bldP spid="43119" grpId="0"/>
      <p:bldP spid="43187" grpId="0" animBg="1"/>
      <p:bldP spid="4318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874713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/>
              <a:t>Digestion de Fosfolípidos</a:t>
            </a:r>
            <a:endParaRPr lang="es-ES_tradnl" sz="3200" b="1" baseline="-25000"/>
          </a:p>
        </p:txBody>
      </p:sp>
      <p:grpSp>
        <p:nvGrpSpPr>
          <p:cNvPr id="87051" name="Group 11"/>
          <p:cNvGrpSpPr>
            <a:grpSpLocks/>
          </p:cNvGrpSpPr>
          <p:nvPr/>
        </p:nvGrpSpPr>
        <p:grpSpPr bwMode="auto">
          <a:xfrm>
            <a:off x="1403350" y="2852738"/>
            <a:ext cx="5400675" cy="2389187"/>
            <a:chOff x="385" y="1071"/>
            <a:chExt cx="3402" cy="1505"/>
          </a:xfrm>
        </p:grpSpPr>
        <p:pic>
          <p:nvPicPr>
            <p:cNvPr id="87045" name="Picture 5" descr="fi19p5"/>
            <p:cNvPicPr>
              <a:picLocks noChangeAspect="1" noChangeArrowheads="1"/>
            </p:cNvPicPr>
            <p:nvPr/>
          </p:nvPicPr>
          <p:blipFill>
            <a:blip r:embed="rId2">
              <a:lum bright="-36000" contrast="48000"/>
            </a:blip>
            <a:srcRect l="4770" t="76811" r="17635"/>
            <a:stretch>
              <a:fillRect/>
            </a:stretch>
          </p:blipFill>
          <p:spPr bwMode="auto">
            <a:xfrm>
              <a:off x="385" y="1071"/>
              <a:ext cx="3402" cy="1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975" y="2341"/>
              <a:ext cx="2087" cy="231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Arial" charset="0"/>
                  <a:cs typeface="Arial" charset="0"/>
                </a:rPr>
                <a:t>Fosfatidilcolina (Lecitina)</a:t>
              </a:r>
            </a:p>
          </p:txBody>
        </p:sp>
      </p:grp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684213" y="5661025"/>
            <a:ext cx="16557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Esterasas</a:t>
            </a:r>
            <a:endParaRPr lang="es-ES_tradnl" b="1" i="1" baseline="-25000">
              <a:solidFill>
                <a:schemeClr val="accent2"/>
              </a:solidFill>
            </a:endParaRPr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4067175" y="5734050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Fosfatasas</a:t>
            </a:r>
            <a:endParaRPr lang="es-ES_tradnl" b="1" i="1" baseline="-25000">
              <a:solidFill>
                <a:schemeClr val="accent2"/>
              </a:solidFill>
            </a:endParaRPr>
          </a:p>
        </p:txBody>
      </p:sp>
      <p:grpSp>
        <p:nvGrpSpPr>
          <p:cNvPr id="87058" name="Group 18"/>
          <p:cNvGrpSpPr>
            <a:grpSpLocks/>
          </p:cNvGrpSpPr>
          <p:nvPr/>
        </p:nvGrpSpPr>
        <p:grpSpPr bwMode="auto">
          <a:xfrm>
            <a:off x="2195513" y="1881188"/>
            <a:ext cx="2232025" cy="2087562"/>
            <a:chOff x="1383" y="1185"/>
            <a:chExt cx="1406" cy="1315"/>
          </a:xfrm>
        </p:grpSpPr>
        <p:sp>
          <p:nvSpPr>
            <p:cNvPr id="87053" name="Text Box 13"/>
            <p:cNvSpPr txBox="1">
              <a:spLocks noChangeArrowheads="1"/>
            </p:cNvSpPr>
            <p:nvPr/>
          </p:nvSpPr>
          <p:spPr bwMode="auto">
            <a:xfrm>
              <a:off x="1383" y="1185"/>
              <a:ext cx="140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 i="1">
                  <a:solidFill>
                    <a:schemeClr val="accent2"/>
                  </a:solidFill>
                </a:rPr>
                <a:t>Fosfolipasa A</a:t>
              </a:r>
              <a:r>
                <a:rPr lang="es-ES_tradnl" b="1" i="1" baseline="-25000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87056" name="Freeform 16"/>
            <p:cNvSpPr>
              <a:spLocks/>
            </p:cNvSpPr>
            <p:nvPr/>
          </p:nvSpPr>
          <p:spPr bwMode="auto">
            <a:xfrm>
              <a:off x="1564" y="1502"/>
              <a:ext cx="181" cy="99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862"/>
                </a:cxn>
                <a:cxn ang="0">
                  <a:pos x="265" y="1225"/>
                </a:cxn>
                <a:cxn ang="0">
                  <a:pos x="285" y="1230"/>
                </a:cxn>
              </a:cxnLst>
              <a:rect l="0" t="0" r="r" b="b"/>
              <a:pathLst>
                <a:path w="306" h="1286">
                  <a:moveTo>
                    <a:pt x="38" y="0"/>
                  </a:moveTo>
                  <a:cubicBezTo>
                    <a:pt x="19" y="329"/>
                    <a:pt x="0" y="658"/>
                    <a:pt x="38" y="862"/>
                  </a:cubicBezTo>
                  <a:cubicBezTo>
                    <a:pt x="76" y="1066"/>
                    <a:pt x="224" y="1164"/>
                    <a:pt x="265" y="1225"/>
                  </a:cubicBezTo>
                  <a:cubicBezTo>
                    <a:pt x="306" y="1286"/>
                    <a:pt x="281" y="1229"/>
                    <a:pt x="285" y="1230"/>
                  </a:cubicBezTo>
                </a:path>
              </a:pathLst>
            </a:cu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7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nimBg="1"/>
      <p:bldP spid="87055" grpId="0" animBg="1"/>
      <p:bldP spid="870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827088" y="260350"/>
            <a:ext cx="7489825" cy="82067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AR" sz="3600" b="1" dirty="0" smtClean="0">
                <a:latin typeface="Arial" pitchFamily="34" charset="0"/>
                <a:cs typeface="Arial" pitchFamily="34" charset="0"/>
              </a:rPr>
              <a:t>Absorción </a:t>
            </a:r>
            <a:r>
              <a:rPr lang="es-AR" sz="3600" b="1" dirty="0">
                <a:latin typeface="Arial" pitchFamily="34" charset="0"/>
                <a:cs typeface="Arial" pitchFamily="34" charset="0"/>
              </a:rPr>
              <a:t>de lípidos </a:t>
            </a:r>
          </a:p>
        </p:txBody>
      </p:sp>
      <p:sp>
        <p:nvSpPr>
          <p:cNvPr id="72710" name="Text Box 6" descr="20%"/>
          <p:cNvSpPr txBox="1">
            <a:spLocks noChangeArrowheads="1"/>
          </p:cNvSpPr>
          <p:nvPr/>
        </p:nvSpPr>
        <p:spPr bwMode="auto">
          <a:xfrm>
            <a:off x="755650" y="2492375"/>
            <a:ext cx="3455988" cy="1015663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bg1"/>
                </a:solidFill>
              </a:rPr>
              <a:t>AC.GRASOS LIBRES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bg1"/>
                </a:solidFill>
              </a:rPr>
              <a:t>MONOGLICERIDOS</a:t>
            </a:r>
          </a:p>
        </p:txBody>
      </p:sp>
      <p:grpSp>
        <p:nvGrpSpPr>
          <p:cNvPr id="72717" name="Group 13"/>
          <p:cNvGrpSpPr>
            <a:grpSpLocks/>
          </p:cNvGrpSpPr>
          <p:nvPr/>
        </p:nvGrpSpPr>
        <p:grpSpPr bwMode="auto">
          <a:xfrm>
            <a:off x="5286380" y="2285992"/>
            <a:ext cx="3602038" cy="1655762"/>
            <a:chOff x="3378" y="1389"/>
            <a:chExt cx="2269" cy="1043"/>
          </a:xfrm>
        </p:grpSpPr>
        <p:sp>
          <p:nvSpPr>
            <p:cNvPr id="72715" name="Oval 11"/>
            <p:cNvSpPr>
              <a:spLocks noChangeArrowheads="1"/>
            </p:cNvSpPr>
            <p:nvPr/>
          </p:nvSpPr>
          <p:spPr bwMode="auto">
            <a:xfrm>
              <a:off x="3378" y="1389"/>
              <a:ext cx="2223" cy="1043"/>
            </a:xfrm>
            <a:prstGeom prst="ellipse">
              <a:avLst/>
            </a:prstGeom>
            <a:solidFill>
              <a:srgbClr val="FFCAA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72711" name="Text Box 7"/>
            <p:cNvSpPr txBox="1">
              <a:spLocks noChangeArrowheads="1"/>
            </p:cNvSpPr>
            <p:nvPr/>
          </p:nvSpPr>
          <p:spPr bwMode="auto">
            <a:xfrm>
              <a:off x="3560" y="1525"/>
              <a:ext cx="2087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Atraviesan la membrana del enterocito por difusión simple</a:t>
              </a:r>
            </a:p>
          </p:txBody>
        </p:sp>
      </p:grp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6769100" cy="46672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EN </a:t>
            </a:r>
            <a:r>
              <a:rPr lang="es-ES_tradnl" b="1" dirty="0"/>
              <a:t>YEYUNO</a:t>
            </a:r>
            <a:r>
              <a:rPr lang="es-ES_tradnl" dirty="0"/>
              <a:t> e </a:t>
            </a:r>
            <a:r>
              <a:rPr lang="es-ES_tradnl" b="1" dirty="0"/>
              <a:t>ILEON</a:t>
            </a:r>
            <a:r>
              <a:rPr lang="es-ES_tradnl" dirty="0"/>
              <a:t> POR DIFUSION PASIVA</a:t>
            </a:r>
          </a:p>
        </p:txBody>
      </p:sp>
      <p:sp>
        <p:nvSpPr>
          <p:cNvPr id="72713" name="Text Box 9" descr="20%"/>
          <p:cNvSpPr txBox="1">
            <a:spLocks noChangeArrowheads="1"/>
          </p:cNvSpPr>
          <p:nvPr/>
        </p:nvSpPr>
        <p:spPr bwMode="auto">
          <a:xfrm>
            <a:off x="642910" y="5572140"/>
            <a:ext cx="5975350" cy="4572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 err="1">
                <a:solidFill>
                  <a:schemeClr val="bg1"/>
                </a:solidFill>
              </a:rPr>
              <a:t>Ac.Grasos</a:t>
            </a:r>
            <a:r>
              <a:rPr lang="es-ES_tradnl" dirty="0">
                <a:solidFill>
                  <a:schemeClr val="bg1"/>
                </a:solidFill>
              </a:rPr>
              <a:t> de </a:t>
            </a:r>
            <a:r>
              <a:rPr lang="es-ES_tradnl" dirty="0" err="1">
                <a:solidFill>
                  <a:schemeClr val="bg1"/>
                </a:solidFill>
              </a:rPr>
              <a:t>C.larga</a:t>
            </a:r>
            <a:r>
              <a:rPr lang="es-ES_tradnl" dirty="0">
                <a:solidFill>
                  <a:schemeClr val="bg1"/>
                </a:solidFill>
              </a:rPr>
              <a:t>: Sistema de transporte</a:t>
            </a:r>
          </a:p>
        </p:txBody>
      </p:sp>
      <p:sp>
        <p:nvSpPr>
          <p:cNvPr id="72714" name="Text Box 10" descr="20%"/>
          <p:cNvSpPr txBox="1">
            <a:spLocks noChangeArrowheads="1"/>
          </p:cNvSpPr>
          <p:nvPr/>
        </p:nvSpPr>
        <p:spPr bwMode="auto">
          <a:xfrm>
            <a:off x="714348" y="3786190"/>
            <a:ext cx="5040312" cy="1015663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4800000" scaled="0"/>
          </a:gradFill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u="sng">
                <a:solidFill>
                  <a:schemeClr val="bg1"/>
                </a:solidFill>
              </a:rPr>
              <a:t>MICELAS</a:t>
            </a:r>
            <a:r>
              <a:rPr lang="es-ES_tradnl">
                <a:solidFill>
                  <a:schemeClr val="bg1"/>
                </a:solidFill>
              </a:rPr>
              <a:t>: Monoglic., AG cad.larga, 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bg1"/>
                </a:solidFill>
              </a:rPr>
              <a:t>                   Colesterol, Vit.liposolubles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2" grpId="0" animBg="1"/>
      <p:bldP spid="72713" grpId="0" animBg="1"/>
      <p:bldP spid="727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127" name="Group 63"/>
          <p:cNvGrpSpPr>
            <a:grpSpLocks/>
          </p:cNvGrpSpPr>
          <p:nvPr/>
        </p:nvGrpSpPr>
        <p:grpSpPr bwMode="auto">
          <a:xfrm>
            <a:off x="1943100" y="2420938"/>
            <a:ext cx="4033838" cy="3030537"/>
            <a:chOff x="1292" y="1525"/>
            <a:chExt cx="2541" cy="1909"/>
          </a:xfrm>
        </p:grpSpPr>
        <p:grpSp>
          <p:nvGrpSpPr>
            <p:cNvPr id="88084" name="Group 20"/>
            <p:cNvGrpSpPr>
              <a:grpSpLocks/>
            </p:cNvGrpSpPr>
            <p:nvPr/>
          </p:nvGrpSpPr>
          <p:grpSpPr bwMode="auto">
            <a:xfrm>
              <a:off x="1292" y="1525"/>
              <a:ext cx="2273" cy="1852"/>
              <a:chOff x="1292" y="1797"/>
              <a:chExt cx="2132" cy="1588"/>
            </a:xfrm>
          </p:grpSpPr>
          <p:sp>
            <p:nvSpPr>
              <p:cNvPr id="88081" name="Rectangle 17"/>
              <p:cNvSpPr>
                <a:spLocks noChangeArrowheads="1"/>
              </p:cNvSpPr>
              <p:nvPr/>
            </p:nvSpPr>
            <p:spPr bwMode="auto">
              <a:xfrm>
                <a:off x="1292" y="1797"/>
                <a:ext cx="2042" cy="15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88083" name="Rectangle 19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81" cy="15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</p:grpSp>
        <p:sp>
          <p:nvSpPr>
            <p:cNvPr id="88082" name="Freeform 18"/>
            <p:cNvSpPr>
              <a:spLocks/>
            </p:cNvSpPr>
            <p:nvPr/>
          </p:nvSpPr>
          <p:spPr bwMode="auto">
            <a:xfrm rot="197315">
              <a:off x="3324" y="1525"/>
              <a:ext cx="509" cy="190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47" y="13"/>
                </a:cxn>
                <a:cxn ang="0">
                  <a:pos x="210" y="59"/>
                </a:cxn>
                <a:cxn ang="0">
                  <a:pos x="64" y="77"/>
                </a:cxn>
                <a:cxn ang="0">
                  <a:pos x="73" y="178"/>
                </a:cxn>
                <a:cxn ang="0">
                  <a:pos x="256" y="168"/>
                </a:cxn>
                <a:cxn ang="0">
                  <a:pos x="247" y="196"/>
                </a:cxn>
                <a:cxn ang="0">
                  <a:pos x="82" y="223"/>
                </a:cxn>
                <a:cxn ang="0">
                  <a:pos x="192" y="278"/>
                </a:cxn>
                <a:cxn ang="0">
                  <a:pos x="265" y="296"/>
                </a:cxn>
                <a:cxn ang="0">
                  <a:pos x="82" y="360"/>
                </a:cxn>
                <a:cxn ang="0">
                  <a:pos x="265" y="415"/>
                </a:cxn>
                <a:cxn ang="0">
                  <a:pos x="311" y="470"/>
                </a:cxn>
                <a:cxn ang="0">
                  <a:pos x="256" y="452"/>
                </a:cxn>
                <a:cxn ang="0">
                  <a:pos x="92" y="507"/>
                </a:cxn>
                <a:cxn ang="0">
                  <a:pos x="311" y="552"/>
                </a:cxn>
                <a:cxn ang="0">
                  <a:pos x="119" y="607"/>
                </a:cxn>
                <a:cxn ang="0">
                  <a:pos x="247" y="671"/>
                </a:cxn>
                <a:cxn ang="0">
                  <a:pos x="311" y="717"/>
                </a:cxn>
                <a:cxn ang="0">
                  <a:pos x="229" y="744"/>
                </a:cxn>
                <a:cxn ang="0">
                  <a:pos x="119" y="772"/>
                </a:cxn>
                <a:cxn ang="0">
                  <a:pos x="256" y="799"/>
                </a:cxn>
                <a:cxn ang="0">
                  <a:pos x="284" y="872"/>
                </a:cxn>
                <a:cxn ang="0">
                  <a:pos x="146" y="918"/>
                </a:cxn>
                <a:cxn ang="0">
                  <a:pos x="119" y="927"/>
                </a:cxn>
                <a:cxn ang="0">
                  <a:pos x="156" y="964"/>
                </a:cxn>
                <a:cxn ang="0">
                  <a:pos x="247" y="973"/>
                </a:cxn>
                <a:cxn ang="0">
                  <a:pos x="311" y="964"/>
                </a:cxn>
                <a:cxn ang="0">
                  <a:pos x="174" y="1074"/>
                </a:cxn>
                <a:cxn ang="0">
                  <a:pos x="329" y="1119"/>
                </a:cxn>
                <a:cxn ang="0">
                  <a:pos x="357" y="1128"/>
                </a:cxn>
                <a:cxn ang="0">
                  <a:pos x="329" y="1174"/>
                </a:cxn>
                <a:cxn ang="0">
                  <a:pos x="137" y="1165"/>
                </a:cxn>
                <a:cxn ang="0">
                  <a:pos x="412" y="1238"/>
                </a:cxn>
                <a:cxn ang="0">
                  <a:pos x="265" y="1256"/>
                </a:cxn>
                <a:cxn ang="0">
                  <a:pos x="156" y="1256"/>
                </a:cxn>
                <a:cxn ang="0">
                  <a:pos x="192" y="1311"/>
                </a:cxn>
                <a:cxn ang="0">
                  <a:pos x="366" y="1320"/>
                </a:cxn>
                <a:cxn ang="0">
                  <a:pos x="311" y="1384"/>
                </a:cxn>
                <a:cxn ang="0">
                  <a:pos x="210" y="1348"/>
                </a:cxn>
                <a:cxn ang="0">
                  <a:pos x="156" y="1394"/>
                </a:cxn>
                <a:cxn ang="0">
                  <a:pos x="402" y="1421"/>
                </a:cxn>
                <a:cxn ang="0">
                  <a:pos x="338" y="1485"/>
                </a:cxn>
                <a:cxn ang="0">
                  <a:pos x="192" y="1476"/>
                </a:cxn>
                <a:cxn ang="0">
                  <a:pos x="430" y="1540"/>
                </a:cxn>
                <a:cxn ang="0">
                  <a:pos x="439" y="1576"/>
                </a:cxn>
                <a:cxn ang="0">
                  <a:pos x="192" y="1586"/>
                </a:cxn>
                <a:cxn ang="0">
                  <a:pos x="247" y="1613"/>
                </a:cxn>
              </a:cxnLst>
              <a:rect l="0" t="0" r="r" b="b"/>
              <a:pathLst>
                <a:path w="477" h="1637">
                  <a:moveTo>
                    <a:pt x="0" y="4"/>
                  </a:moveTo>
                  <a:cubicBezTo>
                    <a:pt x="82" y="7"/>
                    <a:pt x="166" y="0"/>
                    <a:pt x="247" y="13"/>
                  </a:cubicBezTo>
                  <a:cubicBezTo>
                    <a:pt x="266" y="16"/>
                    <a:pt x="201" y="40"/>
                    <a:pt x="210" y="59"/>
                  </a:cubicBezTo>
                  <a:cubicBezTo>
                    <a:pt x="168" y="84"/>
                    <a:pt x="113" y="73"/>
                    <a:pt x="64" y="77"/>
                  </a:cubicBezTo>
                  <a:cubicBezTo>
                    <a:pt x="19" y="122"/>
                    <a:pt x="32" y="136"/>
                    <a:pt x="73" y="178"/>
                  </a:cubicBezTo>
                  <a:cubicBezTo>
                    <a:pt x="154" y="160"/>
                    <a:pt x="154" y="160"/>
                    <a:pt x="256" y="168"/>
                  </a:cubicBezTo>
                  <a:cubicBezTo>
                    <a:pt x="253" y="177"/>
                    <a:pt x="255" y="190"/>
                    <a:pt x="247" y="196"/>
                  </a:cubicBezTo>
                  <a:cubicBezTo>
                    <a:pt x="212" y="221"/>
                    <a:pt x="106" y="221"/>
                    <a:pt x="82" y="223"/>
                  </a:cubicBezTo>
                  <a:cubicBezTo>
                    <a:pt x="100" y="305"/>
                    <a:pt x="75" y="260"/>
                    <a:pt x="192" y="278"/>
                  </a:cubicBezTo>
                  <a:cubicBezTo>
                    <a:pt x="217" y="282"/>
                    <a:pt x="265" y="296"/>
                    <a:pt x="265" y="296"/>
                  </a:cubicBezTo>
                  <a:cubicBezTo>
                    <a:pt x="202" y="392"/>
                    <a:pt x="251" y="350"/>
                    <a:pt x="82" y="360"/>
                  </a:cubicBezTo>
                  <a:cubicBezTo>
                    <a:pt x="117" y="457"/>
                    <a:pt x="176" y="393"/>
                    <a:pt x="265" y="415"/>
                  </a:cubicBezTo>
                  <a:cubicBezTo>
                    <a:pt x="274" y="421"/>
                    <a:pt x="309" y="459"/>
                    <a:pt x="311" y="470"/>
                  </a:cubicBezTo>
                  <a:cubicBezTo>
                    <a:pt x="313" y="481"/>
                    <a:pt x="267" y="450"/>
                    <a:pt x="256" y="452"/>
                  </a:cubicBezTo>
                  <a:cubicBezTo>
                    <a:pt x="190" y="463"/>
                    <a:pt x="159" y="504"/>
                    <a:pt x="92" y="507"/>
                  </a:cubicBezTo>
                  <a:cubicBezTo>
                    <a:pt x="119" y="588"/>
                    <a:pt x="237" y="537"/>
                    <a:pt x="311" y="552"/>
                  </a:cubicBezTo>
                  <a:cubicBezTo>
                    <a:pt x="290" y="636"/>
                    <a:pt x="210" y="602"/>
                    <a:pt x="119" y="607"/>
                  </a:cubicBezTo>
                  <a:cubicBezTo>
                    <a:pt x="105" y="634"/>
                    <a:pt x="215" y="653"/>
                    <a:pt x="247" y="671"/>
                  </a:cubicBezTo>
                  <a:cubicBezTo>
                    <a:pt x="279" y="689"/>
                    <a:pt x="314" y="705"/>
                    <a:pt x="311" y="717"/>
                  </a:cubicBezTo>
                  <a:cubicBezTo>
                    <a:pt x="308" y="733"/>
                    <a:pt x="261" y="735"/>
                    <a:pt x="229" y="744"/>
                  </a:cubicBezTo>
                  <a:cubicBezTo>
                    <a:pt x="197" y="753"/>
                    <a:pt x="115" y="763"/>
                    <a:pt x="119" y="772"/>
                  </a:cubicBezTo>
                  <a:cubicBezTo>
                    <a:pt x="91" y="856"/>
                    <a:pt x="203" y="794"/>
                    <a:pt x="256" y="799"/>
                  </a:cubicBezTo>
                  <a:cubicBezTo>
                    <a:pt x="302" y="814"/>
                    <a:pt x="300" y="830"/>
                    <a:pt x="284" y="872"/>
                  </a:cubicBezTo>
                  <a:cubicBezTo>
                    <a:pt x="241" y="869"/>
                    <a:pt x="189" y="918"/>
                    <a:pt x="146" y="918"/>
                  </a:cubicBezTo>
                  <a:cubicBezTo>
                    <a:pt x="137" y="918"/>
                    <a:pt x="123" y="918"/>
                    <a:pt x="119" y="927"/>
                  </a:cubicBezTo>
                  <a:cubicBezTo>
                    <a:pt x="106" y="954"/>
                    <a:pt x="144" y="962"/>
                    <a:pt x="156" y="964"/>
                  </a:cubicBezTo>
                  <a:cubicBezTo>
                    <a:pt x="186" y="969"/>
                    <a:pt x="217" y="969"/>
                    <a:pt x="247" y="973"/>
                  </a:cubicBezTo>
                  <a:cubicBezTo>
                    <a:pt x="284" y="978"/>
                    <a:pt x="311" y="964"/>
                    <a:pt x="311" y="964"/>
                  </a:cubicBezTo>
                  <a:cubicBezTo>
                    <a:pt x="248" y="1058"/>
                    <a:pt x="314" y="1062"/>
                    <a:pt x="174" y="1074"/>
                  </a:cubicBezTo>
                  <a:cubicBezTo>
                    <a:pt x="211" y="1130"/>
                    <a:pt x="257" y="1113"/>
                    <a:pt x="329" y="1119"/>
                  </a:cubicBezTo>
                  <a:cubicBezTo>
                    <a:pt x="338" y="1122"/>
                    <a:pt x="353" y="1119"/>
                    <a:pt x="357" y="1128"/>
                  </a:cubicBezTo>
                  <a:cubicBezTo>
                    <a:pt x="366" y="1145"/>
                    <a:pt x="337" y="1166"/>
                    <a:pt x="329" y="1174"/>
                  </a:cubicBezTo>
                  <a:cubicBezTo>
                    <a:pt x="254" y="1167"/>
                    <a:pt x="209" y="1155"/>
                    <a:pt x="137" y="1165"/>
                  </a:cubicBezTo>
                  <a:cubicBezTo>
                    <a:pt x="166" y="1313"/>
                    <a:pt x="304" y="1169"/>
                    <a:pt x="412" y="1238"/>
                  </a:cubicBezTo>
                  <a:cubicBezTo>
                    <a:pt x="365" y="1283"/>
                    <a:pt x="339" y="1263"/>
                    <a:pt x="265" y="1256"/>
                  </a:cubicBezTo>
                  <a:cubicBezTo>
                    <a:pt x="237" y="1250"/>
                    <a:pt x="182" y="1234"/>
                    <a:pt x="156" y="1256"/>
                  </a:cubicBezTo>
                  <a:cubicBezTo>
                    <a:pt x="133" y="1275"/>
                    <a:pt x="184" y="1310"/>
                    <a:pt x="192" y="1311"/>
                  </a:cubicBezTo>
                  <a:cubicBezTo>
                    <a:pt x="250" y="1319"/>
                    <a:pt x="308" y="1317"/>
                    <a:pt x="366" y="1320"/>
                  </a:cubicBezTo>
                  <a:cubicBezTo>
                    <a:pt x="356" y="1363"/>
                    <a:pt x="352" y="1370"/>
                    <a:pt x="311" y="1384"/>
                  </a:cubicBezTo>
                  <a:cubicBezTo>
                    <a:pt x="227" y="1363"/>
                    <a:pt x="259" y="1380"/>
                    <a:pt x="210" y="1348"/>
                  </a:cubicBezTo>
                  <a:cubicBezTo>
                    <a:pt x="169" y="1354"/>
                    <a:pt x="119" y="1339"/>
                    <a:pt x="156" y="1394"/>
                  </a:cubicBezTo>
                  <a:cubicBezTo>
                    <a:pt x="202" y="1462"/>
                    <a:pt x="320" y="1418"/>
                    <a:pt x="402" y="1421"/>
                  </a:cubicBezTo>
                  <a:cubicBezTo>
                    <a:pt x="391" y="1466"/>
                    <a:pt x="381" y="1471"/>
                    <a:pt x="338" y="1485"/>
                  </a:cubicBezTo>
                  <a:cubicBezTo>
                    <a:pt x="285" y="1478"/>
                    <a:pt x="243" y="1464"/>
                    <a:pt x="192" y="1476"/>
                  </a:cubicBezTo>
                  <a:cubicBezTo>
                    <a:pt x="217" y="1576"/>
                    <a:pt x="343" y="1536"/>
                    <a:pt x="430" y="1540"/>
                  </a:cubicBezTo>
                  <a:cubicBezTo>
                    <a:pt x="421" y="1549"/>
                    <a:pt x="477" y="1573"/>
                    <a:pt x="439" y="1576"/>
                  </a:cubicBezTo>
                  <a:cubicBezTo>
                    <a:pt x="357" y="1582"/>
                    <a:pt x="274" y="1583"/>
                    <a:pt x="192" y="1586"/>
                  </a:cubicBezTo>
                  <a:cubicBezTo>
                    <a:pt x="204" y="1605"/>
                    <a:pt x="223" y="1637"/>
                    <a:pt x="247" y="1613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 sz="3200" b="1" dirty="0">
                <a:solidFill>
                  <a:schemeClr val="tx1"/>
                </a:solidFill>
              </a:rPr>
              <a:t>Absorción </a:t>
            </a:r>
            <a:r>
              <a:rPr lang="es-ES_tradnl" sz="3200" b="1" dirty="0" smtClean="0">
                <a:solidFill>
                  <a:schemeClr val="tx1"/>
                </a:solidFill>
              </a:rPr>
              <a:t>y distribución de </a:t>
            </a:r>
            <a:r>
              <a:rPr lang="es-ES_tradnl" sz="3200" b="1" dirty="0">
                <a:solidFill>
                  <a:schemeClr val="tx1"/>
                </a:solidFill>
              </a:rPr>
              <a:t>los productos de la digestión de  Triglicéridos</a:t>
            </a:r>
          </a:p>
        </p:txBody>
      </p:sp>
      <p:grpSp>
        <p:nvGrpSpPr>
          <p:cNvPr id="88092" name="Group 28"/>
          <p:cNvGrpSpPr>
            <a:grpSpLocks/>
          </p:cNvGrpSpPr>
          <p:nvPr/>
        </p:nvGrpSpPr>
        <p:grpSpPr bwMode="auto">
          <a:xfrm>
            <a:off x="2051050" y="5500688"/>
            <a:ext cx="3681413" cy="449262"/>
            <a:chOff x="1292" y="3465"/>
            <a:chExt cx="2319" cy="283"/>
          </a:xfrm>
        </p:grpSpPr>
        <p:grpSp>
          <p:nvGrpSpPr>
            <p:cNvPr id="88090" name="Group 26"/>
            <p:cNvGrpSpPr>
              <a:grpSpLocks/>
            </p:cNvGrpSpPr>
            <p:nvPr/>
          </p:nvGrpSpPr>
          <p:grpSpPr bwMode="auto">
            <a:xfrm>
              <a:off x="1292" y="3475"/>
              <a:ext cx="2132" cy="273"/>
              <a:chOff x="1292" y="3475"/>
              <a:chExt cx="2132" cy="273"/>
            </a:xfrm>
          </p:grpSpPr>
          <p:sp>
            <p:nvSpPr>
              <p:cNvPr id="88088" name="Line 24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089" name="Line 25"/>
              <p:cNvSpPr>
                <a:spLocks noChangeShapeType="1"/>
              </p:cNvSpPr>
              <p:nvPr/>
            </p:nvSpPr>
            <p:spPr bwMode="auto">
              <a:xfrm>
                <a:off x="1292" y="3475"/>
                <a:ext cx="21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88091" name="Freeform 27"/>
            <p:cNvSpPr>
              <a:spLocks/>
            </p:cNvSpPr>
            <p:nvPr/>
          </p:nvSpPr>
          <p:spPr bwMode="auto">
            <a:xfrm>
              <a:off x="3346" y="3465"/>
              <a:ext cx="265" cy="23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92" y="9"/>
                </a:cxn>
                <a:cxn ang="0">
                  <a:pos x="211" y="28"/>
                </a:cxn>
                <a:cxn ang="0">
                  <a:pos x="183" y="37"/>
                </a:cxn>
                <a:cxn ang="0">
                  <a:pos x="37" y="46"/>
                </a:cxn>
                <a:cxn ang="0">
                  <a:pos x="211" y="101"/>
                </a:cxn>
                <a:cxn ang="0">
                  <a:pos x="46" y="128"/>
                </a:cxn>
                <a:cxn ang="0">
                  <a:pos x="83" y="174"/>
                </a:cxn>
                <a:cxn ang="0">
                  <a:pos x="192" y="183"/>
                </a:cxn>
                <a:cxn ang="0">
                  <a:pos x="247" y="201"/>
                </a:cxn>
                <a:cxn ang="0">
                  <a:pos x="110" y="220"/>
                </a:cxn>
                <a:cxn ang="0">
                  <a:pos x="0" y="238"/>
                </a:cxn>
                <a:cxn ang="0">
                  <a:pos x="33" y="192"/>
                </a:cxn>
              </a:cxnLst>
              <a:rect l="0" t="0" r="r" b="b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88126" name="Group 62"/>
          <p:cNvGrpSpPr>
            <a:grpSpLocks/>
          </p:cNvGrpSpPr>
          <p:nvPr/>
        </p:nvGrpSpPr>
        <p:grpSpPr bwMode="auto">
          <a:xfrm>
            <a:off x="1943100" y="1844675"/>
            <a:ext cx="3681413" cy="433388"/>
            <a:chOff x="1292" y="1162"/>
            <a:chExt cx="2319" cy="273"/>
          </a:xfrm>
        </p:grpSpPr>
        <p:sp>
          <p:nvSpPr>
            <p:cNvPr id="88095" name="Line 31"/>
            <p:cNvSpPr>
              <a:spLocks noChangeShapeType="1"/>
            </p:cNvSpPr>
            <p:nvPr/>
          </p:nvSpPr>
          <p:spPr bwMode="auto">
            <a:xfrm>
              <a:off x="1292" y="1162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096" name="Line 32"/>
            <p:cNvSpPr>
              <a:spLocks noChangeShapeType="1"/>
            </p:cNvSpPr>
            <p:nvPr/>
          </p:nvSpPr>
          <p:spPr bwMode="auto">
            <a:xfrm>
              <a:off x="1292" y="1424"/>
              <a:ext cx="21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097" name="Freeform 33"/>
            <p:cNvSpPr>
              <a:spLocks/>
            </p:cNvSpPr>
            <p:nvPr/>
          </p:nvSpPr>
          <p:spPr bwMode="auto">
            <a:xfrm>
              <a:off x="3346" y="1186"/>
              <a:ext cx="265" cy="23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92" y="9"/>
                </a:cxn>
                <a:cxn ang="0">
                  <a:pos x="211" y="28"/>
                </a:cxn>
                <a:cxn ang="0">
                  <a:pos x="183" y="37"/>
                </a:cxn>
                <a:cxn ang="0">
                  <a:pos x="37" y="46"/>
                </a:cxn>
                <a:cxn ang="0">
                  <a:pos x="211" y="101"/>
                </a:cxn>
                <a:cxn ang="0">
                  <a:pos x="46" y="128"/>
                </a:cxn>
                <a:cxn ang="0">
                  <a:pos x="83" y="174"/>
                </a:cxn>
                <a:cxn ang="0">
                  <a:pos x="192" y="183"/>
                </a:cxn>
                <a:cxn ang="0">
                  <a:pos x="247" y="201"/>
                </a:cxn>
                <a:cxn ang="0">
                  <a:pos x="110" y="220"/>
                </a:cxn>
                <a:cxn ang="0">
                  <a:pos x="0" y="238"/>
                </a:cxn>
                <a:cxn ang="0">
                  <a:pos x="33" y="192"/>
                </a:cxn>
              </a:cxnLst>
              <a:rect l="0" t="0" r="r" b="b"/>
              <a:pathLst>
                <a:path w="265" h="238">
                  <a:moveTo>
                    <a:pt x="28" y="0"/>
                  </a:moveTo>
                  <a:cubicBezTo>
                    <a:pt x="31" y="0"/>
                    <a:pt x="166" y="0"/>
                    <a:pt x="192" y="9"/>
                  </a:cubicBezTo>
                  <a:cubicBezTo>
                    <a:pt x="198" y="15"/>
                    <a:pt x="214" y="19"/>
                    <a:pt x="211" y="28"/>
                  </a:cubicBezTo>
                  <a:cubicBezTo>
                    <a:pt x="208" y="37"/>
                    <a:pt x="193" y="36"/>
                    <a:pt x="183" y="37"/>
                  </a:cubicBezTo>
                  <a:cubicBezTo>
                    <a:pt x="134" y="42"/>
                    <a:pt x="86" y="43"/>
                    <a:pt x="37" y="46"/>
                  </a:cubicBezTo>
                  <a:cubicBezTo>
                    <a:pt x="65" y="129"/>
                    <a:pt x="103" y="94"/>
                    <a:pt x="211" y="101"/>
                  </a:cubicBezTo>
                  <a:cubicBezTo>
                    <a:pt x="148" y="161"/>
                    <a:pt x="248" y="73"/>
                    <a:pt x="46" y="128"/>
                  </a:cubicBezTo>
                  <a:cubicBezTo>
                    <a:pt x="37" y="130"/>
                    <a:pt x="54" y="168"/>
                    <a:pt x="83" y="174"/>
                  </a:cubicBezTo>
                  <a:cubicBezTo>
                    <a:pt x="119" y="181"/>
                    <a:pt x="156" y="180"/>
                    <a:pt x="192" y="183"/>
                  </a:cubicBezTo>
                  <a:cubicBezTo>
                    <a:pt x="210" y="189"/>
                    <a:pt x="265" y="195"/>
                    <a:pt x="247" y="201"/>
                  </a:cubicBezTo>
                  <a:cubicBezTo>
                    <a:pt x="185" y="222"/>
                    <a:pt x="229" y="209"/>
                    <a:pt x="110" y="220"/>
                  </a:cubicBezTo>
                  <a:cubicBezTo>
                    <a:pt x="75" y="232"/>
                    <a:pt x="0" y="238"/>
                    <a:pt x="0" y="238"/>
                  </a:cubicBezTo>
                  <a:lnTo>
                    <a:pt x="33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099" name="Text Box 35"/>
          <p:cNvSpPr txBox="1">
            <a:spLocks noChangeArrowheads="1"/>
          </p:cNvSpPr>
          <p:nvPr/>
        </p:nvSpPr>
        <p:spPr bwMode="auto">
          <a:xfrm>
            <a:off x="0" y="2276475"/>
            <a:ext cx="2087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</a:rPr>
              <a:t>ESPACIO INTERSTICIAL</a:t>
            </a:r>
          </a:p>
        </p:txBody>
      </p:sp>
      <p:sp>
        <p:nvSpPr>
          <p:cNvPr id="88100" name="Text Box 36"/>
          <p:cNvSpPr txBox="1">
            <a:spLocks noChangeArrowheads="1"/>
          </p:cNvSpPr>
          <p:nvPr/>
        </p:nvSpPr>
        <p:spPr bwMode="auto">
          <a:xfrm>
            <a:off x="6119813" y="2349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</a:rPr>
              <a:t>LUMEN</a:t>
            </a:r>
          </a:p>
        </p:txBody>
      </p:sp>
      <p:grpSp>
        <p:nvGrpSpPr>
          <p:cNvPr id="88103" name="Group 39"/>
          <p:cNvGrpSpPr>
            <a:grpSpLocks/>
          </p:cNvGrpSpPr>
          <p:nvPr/>
        </p:nvGrpSpPr>
        <p:grpSpPr bwMode="auto">
          <a:xfrm>
            <a:off x="2411413" y="2566988"/>
            <a:ext cx="2951162" cy="396875"/>
            <a:chOff x="1429" y="1888"/>
            <a:chExt cx="1859" cy="250"/>
          </a:xfrm>
        </p:grpSpPr>
        <p:sp>
          <p:nvSpPr>
            <p:cNvPr id="88101" name="Text Box 37"/>
            <p:cNvSpPr txBox="1">
              <a:spLocks noChangeArrowheads="1"/>
            </p:cNvSpPr>
            <p:nvPr/>
          </p:nvSpPr>
          <p:spPr bwMode="auto">
            <a:xfrm>
              <a:off x="1429" y="1888"/>
              <a:ext cx="185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/>
                <a:t>DHAP             Glicólisis</a:t>
              </a:r>
            </a:p>
          </p:txBody>
        </p:sp>
        <p:sp>
          <p:nvSpPr>
            <p:cNvPr id="88102" name="Line 38"/>
            <p:cNvSpPr>
              <a:spLocks noChangeShapeType="1"/>
            </p:cNvSpPr>
            <p:nvPr/>
          </p:nvSpPr>
          <p:spPr bwMode="auto">
            <a:xfrm flipH="1">
              <a:off x="2018" y="2069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8106" name="Oval 42"/>
          <p:cNvSpPr>
            <a:spLocks noChangeArrowheads="1"/>
          </p:cNvSpPr>
          <p:nvPr/>
        </p:nvSpPr>
        <p:spPr bwMode="auto">
          <a:xfrm>
            <a:off x="1042988" y="3500438"/>
            <a:ext cx="792162" cy="7207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/>
              <a:t>QM</a:t>
            </a:r>
          </a:p>
        </p:txBody>
      </p:sp>
      <p:grpSp>
        <p:nvGrpSpPr>
          <p:cNvPr id="88128" name="Group 64"/>
          <p:cNvGrpSpPr>
            <a:grpSpLocks/>
          </p:cNvGrpSpPr>
          <p:nvPr/>
        </p:nvGrpSpPr>
        <p:grpSpPr bwMode="auto">
          <a:xfrm>
            <a:off x="252413" y="4941888"/>
            <a:ext cx="8243887" cy="1816100"/>
            <a:chOff x="159" y="3113"/>
            <a:chExt cx="5193" cy="1144"/>
          </a:xfrm>
        </p:grpSpPr>
        <p:sp>
          <p:nvSpPr>
            <p:cNvPr id="88104" name="Text Box 40"/>
            <p:cNvSpPr txBox="1">
              <a:spLocks noChangeArrowheads="1"/>
            </p:cNvSpPr>
            <p:nvPr/>
          </p:nvSpPr>
          <p:spPr bwMode="auto">
            <a:xfrm>
              <a:off x="159" y="3113"/>
              <a:ext cx="5193" cy="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Ac.Grasos                                                               Ac.Grasos</a:t>
              </a:r>
            </a:p>
            <a:p>
              <a:pPr>
                <a:spcBef>
                  <a:spcPct val="50000"/>
                </a:spcBef>
              </a:pPr>
              <a:r>
                <a:rPr lang="es-ES_tradnl" sz="1600"/>
                <a:t>&lt; 10 C                                                                                                </a:t>
              </a:r>
              <a:r>
                <a:rPr lang="es-ES_tradnl" sz="1800"/>
                <a:t>&lt; 10 C</a:t>
              </a:r>
            </a:p>
            <a:p>
              <a:pPr>
                <a:spcBef>
                  <a:spcPct val="50000"/>
                </a:spcBef>
              </a:pPr>
              <a:endParaRPr lang="es-ES_tradnl" sz="1600"/>
            </a:p>
          </p:txBody>
        </p:sp>
        <p:sp>
          <p:nvSpPr>
            <p:cNvPr id="88105" name="Line 41"/>
            <p:cNvSpPr>
              <a:spLocks noChangeShapeType="1"/>
            </p:cNvSpPr>
            <p:nvPr/>
          </p:nvSpPr>
          <p:spPr bwMode="auto">
            <a:xfrm flipH="1">
              <a:off x="1088" y="3295"/>
              <a:ext cx="2813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107" name="Line 43"/>
            <p:cNvSpPr>
              <a:spLocks noChangeShapeType="1"/>
            </p:cNvSpPr>
            <p:nvPr/>
          </p:nvSpPr>
          <p:spPr bwMode="auto">
            <a:xfrm>
              <a:off x="748" y="3430"/>
              <a:ext cx="0" cy="45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8108" name="Text Box 44"/>
            <p:cNvSpPr txBox="1">
              <a:spLocks noChangeArrowheads="1"/>
            </p:cNvSpPr>
            <p:nvPr/>
          </p:nvSpPr>
          <p:spPr bwMode="auto">
            <a:xfrm>
              <a:off x="340" y="4020"/>
              <a:ext cx="907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 b="1"/>
                <a:t>Vena porta</a:t>
              </a:r>
            </a:p>
          </p:txBody>
        </p:sp>
      </p:grpSp>
      <p:sp>
        <p:nvSpPr>
          <p:cNvPr id="88109" name="Text Box 45"/>
          <p:cNvSpPr txBox="1">
            <a:spLocks noChangeArrowheads="1"/>
          </p:cNvSpPr>
          <p:nvPr/>
        </p:nvSpPr>
        <p:spPr bwMode="auto">
          <a:xfrm>
            <a:off x="179388" y="3213100"/>
            <a:ext cx="7921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/>
              <a:t>Linfa</a:t>
            </a:r>
          </a:p>
        </p:txBody>
      </p:sp>
      <p:sp>
        <p:nvSpPr>
          <p:cNvPr id="88110" name="Line 46"/>
          <p:cNvSpPr>
            <a:spLocks noChangeShapeType="1"/>
          </p:cNvSpPr>
          <p:nvPr/>
        </p:nvSpPr>
        <p:spPr bwMode="auto">
          <a:xfrm flipH="1" flipV="1">
            <a:off x="611188" y="36449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8113" name="Line 49"/>
          <p:cNvSpPr>
            <a:spLocks noChangeShapeType="1"/>
          </p:cNvSpPr>
          <p:nvPr/>
        </p:nvSpPr>
        <p:spPr bwMode="auto">
          <a:xfrm>
            <a:off x="2627313" y="292417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88118" name="AutoShape 54"/>
          <p:cNvSpPr>
            <a:spLocks noChangeArrowheads="1"/>
          </p:cNvSpPr>
          <p:nvPr/>
        </p:nvSpPr>
        <p:spPr bwMode="auto">
          <a:xfrm rot="1471710">
            <a:off x="2843213" y="3716338"/>
            <a:ext cx="792162" cy="360362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88119" name="Oval 55"/>
          <p:cNvSpPr>
            <a:spLocks noChangeArrowheads="1"/>
          </p:cNvSpPr>
          <p:nvPr/>
        </p:nvSpPr>
        <p:spPr bwMode="auto">
          <a:xfrm>
            <a:off x="2124075" y="4365625"/>
            <a:ext cx="504825" cy="504825"/>
          </a:xfrm>
          <a:prstGeom prst="ellipse">
            <a:avLst/>
          </a:prstGeom>
          <a:solidFill>
            <a:srgbClr val="FFCAA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1800" b="1"/>
              <a:t>QM</a:t>
            </a:r>
          </a:p>
        </p:txBody>
      </p:sp>
      <p:sp>
        <p:nvSpPr>
          <p:cNvPr id="88123" name="Line 59"/>
          <p:cNvSpPr>
            <a:spLocks noChangeShapeType="1"/>
          </p:cNvSpPr>
          <p:nvPr/>
        </p:nvSpPr>
        <p:spPr bwMode="auto">
          <a:xfrm flipH="1" flipV="1">
            <a:off x="1835150" y="4149725"/>
            <a:ext cx="360363" cy="287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grpSp>
        <p:nvGrpSpPr>
          <p:cNvPr id="88130" name="Group 66"/>
          <p:cNvGrpSpPr>
            <a:grpSpLocks/>
          </p:cNvGrpSpPr>
          <p:nvPr/>
        </p:nvGrpSpPr>
        <p:grpSpPr bwMode="auto">
          <a:xfrm>
            <a:off x="2411413" y="2997200"/>
            <a:ext cx="5184775" cy="1655763"/>
            <a:chOff x="1519" y="1888"/>
            <a:chExt cx="3266" cy="1043"/>
          </a:xfrm>
        </p:grpSpPr>
        <p:sp>
          <p:nvSpPr>
            <p:cNvPr id="88117" name="Oval 53"/>
            <p:cNvSpPr>
              <a:spLocks noChangeArrowheads="1"/>
            </p:cNvSpPr>
            <p:nvPr/>
          </p:nvSpPr>
          <p:spPr bwMode="auto">
            <a:xfrm>
              <a:off x="2789" y="1888"/>
              <a:ext cx="272" cy="227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800" b="1" i="1"/>
                <a:t>TK</a:t>
              </a:r>
            </a:p>
          </p:txBody>
        </p:sp>
        <p:grpSp>
          <p:nvGrpSpPr>
            <p:cNvPr id="88129" name="Group 65"/>
            <p:cNvGrpSpPr>
              <a:grpSpLocks/>
            </p:cNvGrpSpPr>
            <p:nvPr/>
          </p:nvGrpSpPr>
          <p:grpSpPr bwMode="auto">
            <a:xfrm>
              <a:off x="1519" y="2024"/>
              <a:ext cx="3266" cy="907"/>
              <a:chOff x="1519" y="2024"/>
              <a:chExt cx="3266" cy="907"/>
            </a:xfrm>
          </p:grpSpPr>
          <p:sp>
            <p:nvSpPr>
              <p:cNvPr id="88124" name="Oval 60" descr="Vertical estrecha"/>
              <p:cNvSpPr>
                <a:spLocks noChangeArrowheads="1"/>
              </p:cNvSpPr>
              <p:nvPr/>
            </p:nvSpPr>
            <p:spPr bwMode="auto">
              <a:xfrm>
                <a:off x="3878" y="2024"/>
                <a:ext cx="725" cy="907"/>
              </a:xfrm>
              <a:prstGeom prst="ellipse">
                <a:avLst/>
              </a:prstGeom>
              <a:pattFill prst="narVert">
                <a:fgClr>
                  <a:srgbClr val="FFCAAF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PE"/>
              </a:p>
            </p:txBody>
          </p:sp>
          <p:sp>
            <p:nvSpPr>
              <p:cNvPr id="88112" name="Text Box 48"/>
              <p:cNvSpPr txBox="1">
                <a:spLocks noChangeArrowheads="1"/>
              </p:cNvSpPr>
              <p:nvPr/>
            </p:nvSpPr>
            <p:spPr bwMode="auto">
              <a:xfrm>
                <a:off x="1610" y="2160"/>
                <a:ext cx="3175" cy="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2000"/>
                  <a:t>          Acil-CoA        AG                  AG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s-ES_tradnl" sz="1800"/>
                  <a:t>                                                                 &gt;10C</a:t>
                </a:r>
                <a:endParaRPr lang="es-ES_tradnl" sz="2000"/>
              </a:p>
            </p:txBody>
          </p:sp>
          <p:sp>
            <p:nvSpPr>
              <p:cNvPr id="88111" name="Text Box 47"/>
              <p:cNvSpPr txBox="1">
                <a:spLocks noChangeArrowheads="1"/>
              </p:cNvSpPr>
              <p:nvPr/>
            </p:nvSpPr>
            <p:spPr bwMode="auto">
              <a:xfrm>
                <a:off x="1519" y="2523"/>
                <a:ext cx="317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2000" b="1">
                    <a:solidFill>
                      <a:srgbClr val="FF0000"/>
                    </a:solidFill>
                  </a:rPr>
                  <a:t>TAG </a:t>
                </a:r>
                <a:r>
                  <a:rPr lang="es-ES_tradnl" sz="2000"/>
                  <a:t>               2 MAG                        2MAG</a:t>
                </a:r>
              </a:p>
            </p:txBody>
          </p:sp>
          <p:sp>
            <p:nvSpPr>
              <p:cNvPr id="88114" name="Line 50"/>
              <p:cNvSpPr>
                <a:spLocks noChangeShapeType="1"/>
              </p:cNvSpPr>
              <p:nvPr/>
            </p:nvSpPr>
            <p:spPr bwMode="auto">
              <a:xfrm flipH="1">
                <a:off x="2063" y="2658"/>
                <a:ext cx="4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15" name="Line 51"/>
              <p:cNvSpPr>
                <a:spLocks noChangeShapeType="1"/>
              </p:cNvSpPr>
              <p:nvPr/>
            </p:nvSpPr>
            <p:spPr bwMode="auto">
              <a:xfrm flipH="1">
                <a:off x="2789" y="2206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25" name="Line 61"/>
              <p:cNvSpPr>
                <a:spLocks noChangeShapeType="1"/>
              </p:cNvSpPr>
              <p:nvPr/>
            </p:nvSpPr>
            <p:spPr bwMode="auto">
              <a:xfrm flipH="1">
                <a:off x="3243" y="2659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88116" name="Line 52"/>
              <p:cNvSpPr>
                <a:spLocks noChangeShapeType="1"/>
              </p:cNvSpPr>
              <p:nvPr/>
            </p:nvSpPr>
            <p:spPr bwMode="auto">
              <a:xfrm flipH="1">
                <a:off x="3334" y="2160"/>
                <a:ext cx="5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s-P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8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8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8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8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88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88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99" grpId="0"/>
      <p:bldP spid="88100" grpId="0"/>
      <p:bldP spid="88106" grpId="0" animBg="1"/>
      <p:bldP spid="88109" grpId="0" animBg="1"/>
      <p:bldP spid="88110" grpId="0" animBg="1"/>
      <p:bldP spid="88113" grpId="0" animBg="1"/>
      <p:bldP spid="88118" grpId="0" animBg="1"/>
      <p:bldP spid="88119" grpId="0" animBg="1"/>
      <p:bldP spid="881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777240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AR" b="1"/>
              <a:t>Funciones de los lípidos </a:t>
            </a:r>
            <a:endParaRPr lang="es-ES" b="1"/>
          </a:p>
        </p:txBody>
      </p:sp>
      <p:sp>
        <p:nvSpPr>
          <p:cNvPr id="20483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571472" y="1428736"/>
            <a:ext cx="8134350" cy="521495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A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Fuente de energía	</a:t>
            </a:r>
            <a:r>
              <a:rPr lang="es-E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Producen por oxidación 9Kcal/g </a:t>
            </a:r>
            <a:endParaRPr lang="es-A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A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Manto </a:t>
            </a:r>
            <a:r>
              <a:rPr lang="es-A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térmico</a:t>
            </a:r>
          </a:p>
          <a:p>
            <a:r>
              <a:rPr lang="es-A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Producción de calor (grasa parda)</a:t>
            </a:r>
            <a:endParaRPr lang="es-AR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A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Componentes de membranas celulares</a:t>
            </a:r>
          </a:p>
          <a:p>
            <a:r>
              <a:rPr lang="es-AR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Estructura de caracteres sexuales secundarios.</a:t>
            </a:r>
          </a:p>
          <a:p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Aportan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ácidos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grasos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esenciales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y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vitaminas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Precursores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varios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derivados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lipídicos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s-AR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es-E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es-ES" sz="2800" dirty="0" err="1"/>
              <a:t>Acidos</a:t>
            </a:r>
            <a:r>
              <a:rPr lang="es-ES" sz="2800" dirty="0"/>
              <a:t> grasos de cadena corta (6-10 C)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s-E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dirty="0"/>
              <a:t>		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dirty="0"/>
              <a:t>                     </a:t>
            </a:r>
            <a:r>
              <a:rPr lang="es-ES" sz="2800" b="1" dirty="0">
                <a:solidFill>
                  <a:srgbClr val="FF0000"/>
                </a:solidFill>
              </a:rPr>
              <a:t>Albúmina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dirty="0"/>
              <a:t>  -  </a:t>
            </a:r>
            <a:r>
              <a:rPr lang="es-ES" sz="2800" dirty="0" err="1"/>
              <a:t>Acidos</a:t>
            </a:r>
            <a:r>
              <a:rPr lang="es-ES" sz="2800" dirty="0"/>
              <a:t> grasos de cadena larga (12-18 C)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dirty="0"/>
              <a:t>       </a:t>
            </a:r>
            <a:r>
              <a:rPr lang="es-ES" sz="2800" b="1" dirty="0" err="1">
                <a:solidFill>
                  <a:srgbClr val="FF0000"/>
                </a:solidFill>
              </a:rPr>
              <a:t>Resíntesis</a:t>
            </a:r>
            <a:r>
              <a:rPr lang="es-ES" sz="2800" b="1" dirty="0">
                <a:solidFill>
                  <a:srgbClr val="FF0000"/>
                </a:solidFill>
              </a:rPr>
              <a:t> de TG        QM</a:t>
            </a:r>
            <a:endParaRPr lang="es-ES" sz="2800" dirty="0"/>
          </a:p>
          <a:p>
            <a:pPr>
              <a:lnSpc>
                <a:spcPct val="90000"/>
              </a:lnSpc>
              <a:buFontTx/>
              <a:buNone/>
            </a:pPr>
            <a:endParaRPr lang="es-E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dirty="0"/>
              <a:t>                                </a:t>
            </a:r>
          </a:p>
        </p:txBody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489825" cy="95410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2800" b="1" dirty="0"/>
              <a:t>DESTINO DE LOS LIPIDOS ABSORBIDOS EN EL ENTEROCITO</a:t>
            </a:r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5435600" y="4941888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Linfa</a:t>
            </a:r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2051050" y="2924175"/>
            <a:ext cx="1223963" cy="574675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Sangre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3419475" y="2997200"/>
            <a:ext cx="0" cy="609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284663" y="3716338"/>
            <a:ext cx="1295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908175" y="4868863"/>
            <a:ext cx="0" cy="533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5795963" y="5661025"/>
            <a:ext cx="57467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3995738" y="5589588"/>
            <a:ext cx="5048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PE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011863" y="3513138"/>
            <a:ext cx="165576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HÍGADO</a:t>
            </a:r>
            <a:endParaRPr lang="es-ES_tradnl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659563" y="5373688"/>
            <a:ext cx="15128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" b="1"/>
              <a:t>TEJIDOS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 animBg="1"/>
      <p:bldP spid="77826" grpId="0" animBg="1"/>
      <p:bldP spid="77829" grpId="0" animBg="1"/>
      <p:bldP spid="77830" grpId="0" animBg="1"/>
      <p:bldP spid="6148" grpId="0" animBg="1"/>
      <p:bldP spid="6149" grpId="0" animBg="1"/>
      <p:bldP spid="6150" grpId="0" animBg="1"/>
      <p:bldP spid="77828" grpId="0" animBg="1"/>
      <p:bldP spid="77831" grpId="0" animBg="1"/>
      <p:bldP spid="77835" grpId="0"/>
      <p:bldP spid="778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solidFill>
                  <a:schemeClr val="tx1"/>
                </a:solidFill>
              </a:rPr>
              <a:t>Resíntesis de TG en célula de la mucosa intestinal</a:t>
            </a:r>
          </a:p>
        </p:txBody>
      </p:sp>
      <p:sp>
        <p:nvSpPr>
          <p:cNvPr id="8195" name="Rectangle 3" descr="25%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09600" indent="-609600" algn="just">
              <a:lnSpc>
                <a:spcPct val="90000"/>
              </a:lnSpc>
              <a:buFontTx/>
              <a:buAutoNum type="arabicParenR"/>
            </a:pPr>
            <a:r>
              <a:rPr lang="es-ES" sz="2800"/>
              <a:t>Conversión de ácido graso libre en acil CoA</a:t>
            </a:r>
          </a:p>
          <a:p>
            <a:pPr marL="609600" indent="-609600" algn="just">
              <a:lnSpc>
                <a:spcPct val="90000"/>
              </a:lnSpc>
              <a:buFontTx/>
              <a:buAutoNum type="arabicParenR"/>
            </a:pPr>
            <a:r>
              <a:rPr lang="es-ES" sz="2800"/>
              <a:t>Conversión de la acil CoA en monoglicérido fosfato</a:t>
            </a:r>
          </a:p>
          <a:p>
            <a:pPr marL="609600" indent="-609600" algn="just">
              <a:lnSpc>
                <a:spcPct val="90000"/>
              </a:lnSpc>
              <a:buFontTx/>
              <a:buAutoNum type="arabicParenR"/>
            </a:pPr>
            <a:r>
              <a:rPr lang="es-ES" sz="2800"/>
              <a:t>Adición de un residuo acil CoA al fosfo-monoglicérido para formar un fosfodiglicérido (</a:t>
            </a:r>
            <a:r>
              <a:rPr lang="es-ES" sz="2800">
                <a:solidFill>
                  <a:schemeClr val="accent2"/>
                </a:solidFill>
              </a:rPr>
              <a:t>ácido fosfatídico</a:t>
            </a:r>
            <a:r>
              <a:rPr lang="es-ES" sz="2800"/>
              <a:t>)</a:t>
            </a:r>
          </a:p>
          <a:p>
            <a:pPr marL="609600" indent="-609600" algn="just">
              <a:lnSpc>
                <a:spcPct val="90000"/>
              </a:lnSpc>
              <a:buFontTx/>
              <a:buAutoNum type="arabicParenR"/>
            </a:pPr>
            <a:r>
              <a:rPr lang="es-ES" sz="2800"/>
              <a:t>Formación de TG por incorporación de otro acil CoA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s-ES" sz="2800"/>
              <a:t>   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_tradnl"/>
              <a:t>Biosíntesis de Acil-Coenzima A</a:t>
            </a:r>
          </a:p>
        </p:txBody>
      </p:sp>
      <p:grpSp>
        <p:nvGrpSpPr>
          <p:cNvPr id="84999" name="Group 7"/>
          <p:cNvGrpSpPr>
            <a:grpSpLocks/>
          </p:cNvGrpSpPr>
          <p:nvPr/>
        </p:nvGrpSpPr>
        <p:grpSpPr bwMode="auto">
          <a:xfrm>
            <a:off x="900113" y="2827338"/>
            <a:ext cx="7416800" cy="457200"/>
            <a:chOff x="567" y="1661"/>
            <a:chExt cx="4672" cy="288"/>
          </a:xfrm>
        </p:grpSpPr>
        <p:sp>
          <p:nvSpPr>
            <p:cNvPr id="84996" name="Text Box 4"/>
            <p:cNvSpPr txBox="1">
              <a:spLocks noChangeArrowheads="1"/>
            </p:cNvSpPr>
            <p:nvPr/>
          </p:nvSpPr>
          <p:spPr bwMode="auto">
            <a:xfrm>
              <a:off x="567" y="1661"/>
              <a:ext cx="4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ACIDO GRASO + COA</a:t>
              </a:r>
              <a:r>
                <a:rPr lang="es-ES_tradnl" b="1">
                  <a:solidFill>
                    <a:srgbClr val="FF0000"/>
                  </a:solidFill>
                </a:rPr>
                <a:t>-</a:t>
              </a:r>
              <a:r>
                <a:rPr lang="es-ES_tradnl" b="1"/>
                <a:t>SH                    ACIL-CoA</a:t>
              </a:r>
            </a:p>
          </p:txBody>
        </p:sp>
        <p:sp>
          <p:nvSpPr>
            <p:cNvPr id="84997" name="Line 5"/>
            <p:cNvSpPr>
              <a:spLocks noChangeShapeType="1"/>
            </p:cNvSpPr>
            <p:nvPr/>
          </p:nvSpPr>
          <p:spPr bwMode="auto">
            <a:xfrm>
              <a:off x="3107" y="1842"/>
              <a:ext cx="681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84998" name="Text Box 6"/>
          <p:cNvSpPr txBox="1">
            <a:spLocks noChangeArrowheads="1"/>
          </p:cNvSpPr>
          <p:nvPr/>
        </p:nvSpPr>
        <p:spPr bwMode="auto">
          <a:xfrm rot="-2726431">
            <a:off x="4836319" y="2156619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i="1">
                <a:solidFill>
                  <a:schemeClr val="accent2"/>
                </a:solidFill>
              </a:rPr>
              <a:t>Tioquinasa</a:t>
            </a:r>
          </a:p>
        </p:txBody>
      </p:sp>
      <p:sp>
        <p:nvSpPr>
          <p:cNvPr id="85000" name="Text Box 8" descr="20%"/>
          <p:cNvSpPr txBox="1">
            <a:spLocks noChangeArrowheads="1"/>
          </p:cNvSpPr>
          <p:nvPr/>
        </p:nvSpPr>
        <p:spPr bwMode="auto">
          <a:xfrm>
            <a:off x="4284663" y="3357563"/>
            <a:ext cx="2376487" cy="366712"/>
          </a:xfrm>
          <a:prstGeom prst="rect">
            <a:avLst/>
          </a:prstGeom>
          <a:pattFill prst="pct20">
            <a:fgClr>
              <a:srgbClr val="FFFF99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 b="1">
                <a:solidFill>
                  <a:srgbClr val="FF0000"/>
                </a:solidFill>
              </a:rPr>
              <a:t>ATP         AMP  + PPi</a:t>
            </a:r>
          </a:p>
        </p:txBody>
      </p:sp>
      <p:sp>
        <p:nvSpPr>
          <p:cNvPr id="85001" name="AutoShape 9"/>
          <p:cNvSpPr>
            <a:spLocks noChangeArrowheads="1"/>
          </p:cNvSpPr>
          <p:nvPr/>
        </p:nvSpPr>
        <p:spPr bwMode="auto">
          <a:xfrm>
            <a:off x="5148263" y="3141663"/>
            <a:ext cx="431800" cy="287337"/>
          </a:xfrm>
          <a:prstGeom prst="curvedDownArrow">
            <a:avLst>
              <a:gd name="adj1" fmla="val 30055"/>
              <a:gd name="adj2" fmla="val 60111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85007" name="Group 15"/>
          <p:cNvGrpSpPr>
            <a:grpSpLocks/>
          </p:cNvGrpSpPr>
          <p:nvPr/>
        </p:nvGrpSpPr>
        <p:grpSpPr bwMode="auto">
          <a:xfrm>
            <a:off x="179388" y="4724400"/>
            <a:ext cx="8820150" cy="712788"/>
            <a:chOff x="113" y="2976"/>
            <a:chExt cx="5556" cy="449"/>
          </a:xfrm>
        </p:grpSpPr>
        <p:sp>
          <p:nvSpPr>
            <p:cNvPr id="85002" name="Text Box 10"/>
            <p:cNvSpPr txBox="1">
              <a:spLocks noChangeArrowheads="1"/>
            </p:cNvSpPr>
            <p:nvPr/>
          </p:nvSpPr>
          <p:spPr bwMode="auto">
            <a:xfrm>
              <a:off x="113" y="2976"/>
              <a:ext cx="5556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s-ES_tradnl"/>
                <a:t>                   O                                                        O                              </a:t>
              </a:r>
            </a:p>
            <a:p>
              <a:r>
                <a:rPr lang="es-ES_tradnl"/>
                <a:t>R-CH</a:t>
              </a:r>
              <a:r>
                <a:rPr lang="es-ES_tradnl" baseline="-25000"/>
                <a:t>2</a:t>
              </a:r>
              <a:r>
                <a:rPr lang="es-ES_tradnl"/>
                <a:t> –C</a:t>
              </a:r>
              <a:r>
                <a:rPr lang="es-ES_tradnl" b="1"/>
                <a:t>-</a:t>
              </a:r>
              <a:r>
                <a:rPr lang="es-ES_tradnl"/>
                <a:t>O</a:t>
              </a:r>
              <a:r>
                <a:rPr lang="es-ES_tradnl" baseline="30000"/>
                <a:t>- </a:t>
              </a:r>
              <a:r>
                <a:rPr lang="es-ES_tradnl"/>
                <a:t>+ CoA</a:t>
              </a:r>
              <a:r>
                <a:rPr lang="es-ES_tradnl">
                  <a:solidFill>
                    <a:srgbClr val="FF0000"/>
                  </a:solidFill>
                </a:rPr>
                <a:t>-</a:t>
              </a:r>
              <a:r>
                <a:rPr lang="es-ES_tradnl"/>
                <a:t>SH +ATP          R-CH</a:t>
              </a:r>
              <a:r>
                <a:rPr lang="es-ES_tradnl" baseline="-25000"/>
                <a:t>2</a:t>
              </a:r>
              <a:r>
                <a:rPr lang="es-ES_tradnl"/>
                <a:t> –C</a:t>
              </a:r>
              <a:r>
                <a:rPr lang="es-ES_tradnl">
                  <a:solidFill>
                    <a:srgbClr val="FF0000"/>
                  </a:solidFill>
                </a:rPr>
                <a:t>-</a:t>
              </a:r>
              <a:r>
                <a:rPr lang="es-ES_tradnl"/>
                <a:t>S-CoA + AMP + PPi</a:t>
              </a:r>
            </a:p>
          </p:txBody>
        </p:sp>
        <p:sp>
          <p:nvSpPr>
            <p:cNvPr id="85003" name="Oval 11"/>
            <p:cNvSpPr>
              <a:spLocks noChangeArrowheads="1"/>
            </p:cNvSpPr>
            <p:nvPr/>
          </p:nvSpPr>
          <p:spPr bwMode="auto">
            <a:xfrm rot="-2398726">
              <a:off x="793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  <p:sp>
          <p:nvSpPr>
            <p:cNvPr id="85005" name="Line 13"/>
            <p:cNvSpPr>
              <a:spLocks noChangeShapeType="1"/>
            </p:cNvSpPr>
            <p:nvPr/>
          </p:nvSpPr>
          <p:spPr bwMode="auto">
            <a:xfrm>
              <a:off x="2562" y="3339"/>
              <a:ext cx="45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5006" name="Oval 14"/>
            <p:cNvSpPr>
              <a:spLocks noChangeArrowheads="1"/>
            </p:cNvSpPr>
            <p:nvPr/>
          </p:nvSpPr>
          <p:spPr bwMode="auto">
            <a:xfrm rot="-2398726">
              <a:off x="3651" y="2977"/>
              <a:ext cx="363" cy="31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b="1"/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85786" y="142852"/>
            <a:ext cx="7467600" cy="588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/>
              <a:t>Biosíntesis de Triglicéridos</a:t>
            </a:r>
          </a:p>
        </p:txBody>
      </p:sp>
      <p:grpSp>
        <p:nvGrpSpPr>
          <p:cNvPr id="69650" name="Group 18"/>
          <p:cNvGrpSpPr>
            <a:grpSpLocks/>
          </p:cNvGrpSpPr>
          <p:nvPr/>
        </p:nvGrpSpPr>
        <p:grpSpPr bwMode="auto">
          <a:xfrm>
            <a:off x="142875" y="836613"/>
            <a:ext cx="9001125" cy="1768475"/>
            <a:chOff x="90" y="527"/>
            <a:chExt cx="5670" cy="1114"/>
          </a:xfrm>
        </p:grpSpPr>
        <p:pic>
          <p:nvPicPr>
            <p:cNvPr id="69637" name="Picture 5" descr="deposito invitrogen002"/>
            <p:cNvPicPr>
              <a:picLocks noChangeAspect="1" noChangeArrowheads="1"/>
            </p:cNvPicPr>
            <p:nvPr/>
          </p:nvPicPr>
          <p:blipFill>
            <a:blip r:embed="rId2"/>
            <a:srcRect l="1271" t="2641" r="2092" b="77629"/>
            <a:stretch>
              <a:fillRect/>
            </a:stretch>
          </p:blipFill>
          <p:spPr bwMode="auto">
            <a:xfrm>
              <a:off x="90" y="527"/>
              <a:ext cx="5670" cy="1114"/>
            </a:xfrm>
            <a:prstGeom prst="rect">
              <a:avLst/>
            </a:prstGeom>
            <a:noFill/>
          </p:spPr>
        </p:pic>
        <p:sp>
          <p:nvSpPr>
            <p:cNvPr id="69642" name="Text Box 10"/>
            <p:cNvSpPr txBox="1">
              <a:spLocks noChangeArrowheads="1"/>
            </p:cNvSpPr>
            <p:nvPr/>
          </p:nvSpPr>
          <p:spPr bwMode="auto">
            <a:xfrm>
              <a:off x="3515" y="1026"/>
              <a:ext cx="1633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b="1" i="1"/>
                <a:t>Glicerol quinasa</a:t>
              </a:r>
              <a:endParaRPr lang="es-ES_tradnl"/>
            </a:p>
          </p:txBody>
        </p:sp>
      </p:grp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4427538" y="4149725"/>
            <a:ext cx="431800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4500563" y="2852738"/>
            <a:ext cx="431800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4572000" y="5661025"/>
            <a:ext cx="431800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PE"/>
          </a:p>
        </p:txBody>
      </p:sp>
      <p:grpSp>
        <p:nvGrpSpPr>
          <p:cNvPr id="69655" name="Group 23"/>
          <p:cNvGrpSpPr>
            <a:grpSpLocks/>
          </p:cNvGrpSpPr>
          <p:nvPr/>
        </p:nvGrpSpPr>
        <p:grpSpPr bwMode="auto">
          <a:xfrm>
            <a:off x="2987675" y="2565400"/>
            <a:ext cx="4032250" cy="4035425"/>
            <a:chOff x="1882" y="1616"/>
            <a:chExt cx="2540" cy="2542"/>
          </a:xfrm>
        </p:grpSpPr>
        <p:pic>
          <p:nvPicPr>
            <p:cNvPr id="69638" name="Picture 6" descr="deposito invitrogen002"/>
            <p:cNvPicPr>
              <a:picLocks noChangeAspect="1" noChangeArrowheads="1"/>
            </p:cNvPicPr>
            <p:nvPr/>
          </p:nvPicPr>
          <p:blipFill>
            <a:blip r:embed="rId2"/>
            <a:srcRect l="30801" t="21849" r="30734" b="30710"/>
            <a:stretch>
              <a:fillRect/>
            </a:stretch>
          </p:blipFill>
          <p:spPr bwMode="auto">
            <a:xfrm>
              <a:off x="1882" y="1616"/>
              <a:ext cx="2141" cy="2542"/>
            </a:xfrm>
            <a:prstGeom prst="rect">
              <a:avLst/>
            </a:prstGeom>
            <a:noFill/>
          </p:spPr>
        </p:pic>
        <p:sp>
          <p:nvSpPr>
            <p:cNvPr id="69639" name="Text Box 7"/>
            <p:cNvSpPr txBox="1">
              <a:spLocks noChangeArrowheads="1"/>
            </p:cNvSpPr>
            <p:nvPr/>
          </p:nvSpPr>
          <p:spPr bwMode="auto">
            <a:xfrm>
              <a:off x="2925" y="1797"/>
              <a:ext cx="1497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i="1"/>
                <a:t>  Acil transferasa</a:t>
              </a:r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2971" y="3521"/>
              <a:ext cx="1043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b="1" i="1"/>
                <a:t>  Fosfatasa</a:t>
              </a:r>
              <a:endParaRPr lang="es-ES_tradnl"/>
            </a:p>
          </p:txBody>
        </p:sp>
        <p:sp>
          <p:nvSpPr>
            <p:cNvPr id="69643" name="AutoShape 11"/>
            <p:cNvSpPr>
              <a:spLocks noChangeArrowheads="1"/>
            </p:cNvSpPr>
            <p:nvPr/>
          </p:nvSpPr>
          <p:spPr bwMode="auto">
            <a:xfrm>
              <a:off x="2835" y="1797"/>
              <a:ext cx="181" cy="318"/>
            </a:xfrm>
            <a:prstGeom prst="curvedLeft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69652" name="Text Box 20"/>
            <p:cNvSpPr txBox="1">
              <a:spLocks noChangeArrowheads="1"/>
            </p:cNvSpPr>
            <p:nvPr/>
          </p:nvSpPr>
          <p:spPr bwMode="auto">
            <a:xfrm>
              <a:off x="2925" y="2658"/>
              <a:ext cx="1497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i="1"/>
                <a:t>  Acil transferasa</a:t>
              </a:r>
            </a:p>
          </p:txBody>
        </p:sp>
        <p:sp>
          <p:nvSpPr>
            <p:cNvPr id="69653" name="AutoShape 21"/>
            <p:cNvSpPr>
              <a:spLocks noChangeArrowheads="1"/>
            </p:cNvSpPr>
            <p:nvPr/>
          </p:nvSpPr>
          <p:spPr bwMode="auto">
            <a:xfrm>
              <a:off x="2835" y="2658"/>
              <a:ext cx="181" cy="318"/>
            </a:xfrm>
            <a:prstGeom prst="curvedLeft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  <p:sp>
          <p:nvSpPr>
            <p:cNvPr id="69654" name="AutoShape 22"/>
            <p:cNvSpPr>
              <a:spLocks noChangeArrowheads="1"/>
            </p:cNvSpPr>
            <p:nvPr/>
          </p:nvSpPr>
          <p:spPr bwMode="auto">
            <a:xfrm>
              <a:off x="2835" y="3566"/>
              <a:ext cx="181" cy="318"/>
            </a:xfrm>
            <a:prstGeom prst="curvedLeftArrow">
              <a:avLst>
                <a:gd name="adj1" fmla="val 35138"/>
                <a:gd name="adj2" fmla="val 70276"/>
                <a:gd name="adj3" fmla="val 3333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P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5" name="Group 7"/>
          <p:cNvGrpSpPr>
            <a:grpSpLocks/>
          </p:cNvGrpSpPr>
          <p:nvPr/>
        </p:nvGrpSpPr>
        <p:grpSpPr bwMode="auto">
          <a:xfrm>
            <a:off x="41275" y="260350"/>
            <a:ext cx="9067800" cy="5256213"/>
            <a:chOff x="26" y="164"/>
            <a:chExt cx="5712" cy="3311"/>
          </a:xfrm>
        </p:grpSpPr>
        <p:pic>
          <p:nvPicPr>
            <p:cNvPr id="83972" name="Picture 4" descr="deposito invitrogen002"/>
            <p:cNvPicPr>
              <a:picLocks noChangeAspect="1" noChangeArrowheads="1"/>
            </p:cNvPicPr>
            <p:nvPr/>
          </p:nvPicPr>
          <p:blipFill>
            <a:blip r:embed="rId2"/>
            <a:srcRect l="1271" t="64804" r="2092" b="6219"/>
            <a:stretch>
              <a:fillRect/>
            </a:stretch>
          </p:blipFill>
          <p:spPr bwMode="auto">
            <a:xfrm>
              <a:off x="26" y="1298"/>
              <a:ext cx="5712" cy="2177"/>
            </a:xfrm>
            <a:prstGeom prst="rect">
              <a:avLst/>
            </a:prstGeom>
            <a:noFill/>
          </p:spPr>
        </p:pic>
        <p:sp>
          <p:nvSpPr>
            <p:cNvPr id="83973" name="Line 5"/>
            <p:cNvSpPr>
              <a:spLocks noChangeShapeType="1"/>
            </p:cNvSpPr>
            <p:nvPr/>
          </p:nvSpPr>
          <p:spPr bwMode="auto">
            <a:xfrm>
              <a:off x="3016" y="164"/>
              <a:ext cx="0" cy="11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PE"/>
            </a:p>
          </p:txBody>
        </p:sp>
        <p:sp>
          <p:nvSpPr>
            <p:cNvPr id="83974" name="Text Box 6"/>
            <p:cNvSpPr txBox="1">
              <a:spLocks noChangeArrowheads="1"/>
            </p:cNvSpPr>
            <p:nvPr/>
          </p:nvSpPr>
          <p:spPr bwMode="auto">
            <a:xfrm>
              <a:off x="3061" y="1752"/>
              <a:ext cx="952" cy="44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2000" b="1" i="1"/>
                <a:t>Acil </a:t>
              </a:r>
            </a:p>
            <a:p>
              <a:r>
                <a:rPr lang="es-ES_tradnl" sz="2000" b="1" i="1"/>
                <a:t>transferasa</a:t>
              </a:r>
              <a:endParaRPr lang="es-ES_tradnl" sz="2000"/>
            </a:p>
          </p:txBody>
        </p:sp>
      </p:grpSp>
      <p:sp>
        <p:nvSpPr>
          <p:cNvPr id="6" name="5 Flecha derecha"/>
          <p:cNvSpPr/>
          <p:nvPr/>
        </p:nvSpPr>
        <p:spPr>
          <a:xfrm>
            <a:off x="6000760" y="4572008"/>
            <a:ext cx="714380" cy="21431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Rectángulo redondeado"/>
          <p:cNvSpPr/>
          <p:nvPr/>
        </p:nvSpPr>
        <p:spPr>
          <a:xfrm>
            <a:off x="6929454" y="4429132"/>
            <a:ext cx="1928826" cy="64294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000" b="1" dirty="0" smtClean="0"/>
              <a:t>Quilomicrones</a:t>
            </a:r>
            <a:endParaRPr lang="es-P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217488" y="115888"/>
            <a:ext cx="8675687" cy="85725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5000"/>
              </a:lnSpc>
              <a:spcBef>
                <a:spcPct val="50000"/>
              </a:spcBef>
            </a:pPr>
            <a:r>
              <a:rPr lang="es-ES_tradnl" sz="3200" b="1"/>
              <a:t>ESTRUCTURA DE UNA LIPOPROTEINA</a:t>
            </a:r>
          </a:p>
        </p:txBody>
      </p:sp>
      <p:grpSp>
        <p:nvGrpSpPr>
          <p:cNvPr id="82955" name="Group 11"/>
          <p:cNvGrpSpPr>
            <a:grpSpLocks/>
          </p:cNvGrpSpPr>
          <p:nvPr/>
        </p:nvGrpSpPr>
        <p:grpSpPr bwMode="auto">
          <a:xfrm>
            <a:off x="1258888" y="1246188"/>
            <a:ext cx="6913562" cy="5567362"/>
            <a:chOff x="793" y="663"/>
            <a:chExt cx="4355" cy="3507"/>
          </a:xfrm>
        </p:grpSpPr>
        <p:pic>
          <p:nvPicPr>
            <p:cNvPr id="82948" name="Picture 4"/>
            <p:cNvPicPr>
              <a:picLocks noChangeAspect="1" noChangeArrowheads="1"/>
            </p:cNvPicPr>
            <p:nvPr/>
          </p:nvPicPr>
          <p:blipFill>
            <a:blip r:embed="rId2">
              <a:lum bright="-24000" contrast="42000"/>
            </a:blip>
            <a:srcRect/>
            <a:stretch>
              <a:fillRect/>
            </a:stretch>
          </p:blipFill>
          <p:spPr bwMode="auto">
            <a:xfrm>
              <a:off x="839" y="707"/>
              <a:ext cx="4309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2951" name="Text Box 7" descr="25%"/>
            <p:cNvSpPr txBox="1">
              <a:spLocks noChangeArrowheads="1"/>
            </p:cNvSpPr>
            <p:nvPr/>
          </p:nvSpPr>
          <p:spPr bwMode="auto">
            <a:xfrm>
              <a:off x="793" y="1056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Proteína</a:t>
              </a:r>
            </a:p>
          </p:txBody>
        </p:sp>
        <p:sp>
          <p:nvSpPr>
            <p:cNvPr id="82952" name="Text Box 8" descr="25%"/>
            <p:cNvSpPr txBox="1">
              <a:spLocks noChangeArrowheads="1"/>
            </p:cNvSpPr>
            <p:nvPr/>
          </p:nvSpPr>
          <p:spPr bwMode="auto">
            <a:xfrm>
              <a:off x="1882" y="663"/>
              <a:ext cx="1134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/>
                <a:t>Fosfolípidos</a:t>
              </a:r>
            </a:p>
          </p:txBody>
        </p:sp>
        <p:sp>
          <p:nvSpPr>
            <p:cNvPr id="82953" name="Text Box 9" descr="25%"/>
            <p:cNvSpPr txBox="1">
              <a:spLocks noChangeArrowheads="1"/>
            </p:cNvSpPr>
            <p:nvPr/>
          </p:nvSpPr>
          <p:spPr bwMode="auto">
            <a:xfrm>
              <a:off x="3334" y="709"/>
              <a:ext cx="998" cy="288"/>
            </a:xfrm>
            <a:prstGeom prst="rect">
              <a:avLst/>
            </a:prstGeom>
            <a:pattFill prst="pct25">
              <a:fgClr>
                <a:srgbClr val="FF9933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/>
                <a:t>Colesterol</a:t>
              </a:r>
            </a:p>
          </p:txBody>
        </p:sp>
        <p:sp>
          <p:nvSpPr>
            <p:cNvPr id="82954" name="Text Box 10"/>
            <p:cNvSpPr txBox="1">
              <a:spLocks noChangeArrowheads="1"/>
            </p:cNvSpPr>
            <p:nvPr/>
          </p:nvSpPr>
          <p:spPr bwMode="auto">
            <a:xfrm>
              <a:off x="2245" y="2478"/>
              <a:ext cx="1860" cy="79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s-ES_tradnl" b="1"/>
                <a:t>Esteres de Colesterol y Triacilglicéridos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93187" name="Group 16"/>
          <p:cNvGrpSpPr>
            <a:grpSpLocks/>
          </p:cNvGrpSpPr>
          <p:nvPr/>
        </p:nvGrpSpPr>
        <p:grpSpPr bwMode="auto">
          <a:xfrm>
            <a:off x="611188" y="512763"/>
            <a:ext cx="7886700" cy="6319837"/>
            <a:chOff x="385" y="323"/>
            <a:chExt cx="4968" cy="3981"/>
          </a:xfrm>
        </p:grpSpPr>
        <p:pic>
          <p:nvPicPr>
            <p:cNvPr id="93188" name="Picture 4"/>
            <p:cNvPicPr>
              <a:picLocks noChangeAspect="1" noChangeArrowheads="1"/>
            </p:cNvPicPr>
            <p:nvPr/>
          </p:nvPicPr>
          <p:blipFill>
            <a:blip r:embed="rId2">
              <a:lum bright="-26000" contrast="18000"/>
            </a:blip>
            <a:srcRect/>
            <a:stretch>
              <a:fillRect/>
            </a:stretch>
          </p:blipFill>
          <p:spPr bwMode="auto">
            <a:xfrm>
              <a:off x="385" y="323"/>
              <a:ext cx="4958" cy="3822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499" y="323"/>
              <a:ext cx="46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800" b="1" kern="0" smtClean="0">
                  <a:solidFill>
                    <a:srgbClr val="0033CC"/>
                  </a:solidFill>
                </a:rPr>
                <a:t>DIGESTIÓN Y ABSORCIÓN DE LIPIDOS DE LA DIETA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499" y="2387"/>
              <a:ext cx="12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1) Las sales biliares emulsionan las Grasas formando micelas.</a:t>
              </a: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356" y="3725"/>
              <a:ext cx="163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4) Los TAG son incorporados con colesterol y Apolipoproteínas en los QUILOMICRONES.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218" y="2886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5) Los QUILOMICRONES viajan por el Sistema Linfático y el Torrente sanguíneo hacia los Tejidos.</a:t>
              </a: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4241" y="2115"/>
              <a:ext cx="1043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6) La Lipoproteínlipasa activada por apo-C en los capilares convierten los TAG en AG y Glicerol.</a:t>
              </a: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4400" y="1570"/>
              <a:ext cx="9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7) Los AG entran a la célula.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3787" y="640"/>
              <a:ext cx="145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8) Los AG son Oxidados como combustible o re-esterificados para almacenamiento.</a:t>
              </a: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521" y="2976"/>
              <a:ext cx="120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dirty="0" smtClean="0">
                  <a:solidFill>
                    <a:srgbClr val="000000"/>
                  </a:solidFill>
                </a:rPr>
                <a:t>2)  Lipasas intestinales degradan los Triglicéridos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521" y="3498"/>
              <a:ext cx="1497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200" b="1" kern="0" smtClean="0">
                  <a:solidFill>
                    <a:srgbClr val="000000"/>
                  </a:solidFill>
                </a:rPr>
                <a:t>3) Los Ácidos Grasos y otros productos de la digestión son tomados por la mucosa intestinal y convertidos en TAG.</a:t>
              </a: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lang="es-ES" sz="1200" b="1" kern="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1143000"/>
          </a:xfrm>
          <a:gradFill rotWithShape="1">
            <a:gsLst>
              <a:gs pos="0">
                <a:srgbClr val="81E7FF">
                  <a:gamma/>
                  <a:shade val="46275"/>
                  <a:invGamma/>
                </a:srgbClr>
              </a:gs>
              <a:gs pos="50000">
                <a:srgbClr val="81E7FF"/>
              </a:gs>
              <a:gs pos="100000">
                <a:srgbClr val="81E7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b="1"/>
              <a:t>Clases de Lipoproteínas</a:t>
            </a:r>
          </a:p>
        </p:txBody>
      </p:sp>
      <p:sp>
        <p:nvSpPr>
          <p:cNvPr id="10243" name="Rectangle 3" descr="25%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496300" cy="468788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</a:pPr>
            <a:r>
              <a:rPr lang="es-ES" sz="3600" b="1" dirty="0"/>
              <a:t>   </a:t>
            </a:r>
            <a:r>
              <a:rPr lang="es-ES" sz="2800" b="1" u="sng" dirty="0"/>
              <a:t>Tipo</a:t>
            </a:r>
            <a:r>
              <a:rPr lang="es-ES" sz="3600" b="1" dirty="0"/>
              <a:t>		     </a:t>
            </a:r>
            <a:r>
              <a:rPr lang="es-ES" sz="2800" b="1" u="sng" dirty="0"/>
              <a:t>Lípido principal</a:t>
            </a:r>
            <a:r>
              <a:rPr lang="es-ES" sz="3600" b="1" u="sng" dirty="0"/>
              <a:t>  </a:t>
            </a:r>
            <a:r>
              <a:rPr lang="es-ES" sz="2800" b="1" u="sng" dirty="0"/>
              <a:t>transportado</a:t>
            </a:r>
          </a:p>
          <a:p>
            <a:pPr>
              <a:lnSpc>
                <a:spcPct val="140000"/>
              </a:lnSpc>
              <a:buFontTx/>
              <a:buNone/>
            </a:pPr>
            <a:endParaRPr lang="es-ES" sz="2800" b="1" dirty="0"/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 dirty="0"/>
              <a:t>Quilomicrones		Triglicéridos (intestinales)	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 dirty="0"/>
              <a:t>VLDL			Triglicéridos (del hígado)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 dirty="0"/>
              <a:t>LDL				Colesterol esterificado (CE)</a:t>
            </a:r>
          </a:p>
          <a:p>
            <a:pPr>
              <a:lnSpc>
                <a:spcPct val="140000"/>
              </a:lnSpc>
              <a:buFontTx/>
              <a:buNone/>
            </a:pPr>
            <a:r>
              <a:rPr lang="es-ES" sz="2800" b="1" dirty="0"/>
              <a:t>HDL		 		Colesterol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24580" name="Picture 4" descr="2figura0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7993062" cy="575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  <a:solidFill>
            <a:srgbClr val="00CCFF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600"/>
              <a:t>APOLIPOPROTEINAS</a:t>
            </a:r>
          </a:p>
        </p:txBody>
      </p:sp>
      <p:sp>
        <p:nvSpPr>
          <p:cNvPr id="15363" name="Rectangle 3" descr="20%"/>
          <p:cNvSpPr>
            <a:spLocks noGrp="1" noChangeArrowheads="1"/>
          </p:cNvSpPr>
          <p:nvPr>
            <p:ph type="body" idx="1"/>
          </p:nvPr>
        </p:nvSpPr>
        <p:spPr>
          <a:xfrm>
            <a:off x="838200" y="1195388"/>
            <a:ext cx="7772400" cy="5257800"/>
          </a:xfrm>
          <a:pattFill prst="pct20">
            <a:fgClr>
              <a:srgbClr val="00CCFF"/>
            </a:fgClr>
            <a:bgClr>
              <a:schemeClr val="bg1"/>
            </a:bgClr>
          </a:patt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solidFill>
                  <a:schemeClr val="accent2"/>
                </a:solidFill>
              </a:rPr>
              <a:t>Apo E: QM, VLDL   IDL 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QM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B48</a:t>
            </a:r>
            <a:r>
              <a:rPr lang="es-ES" sz="2800"/>
              <a:t>, A-I, C-I, </a:t>
            </a:r>
            <a:r>
              <a:rPr lang="es-ES" sz="2800" b="1">
                <a:solidFill>
                  <a:srgbClr val="FF0000"/>
                </a:solidFill>
              </a:rPr>
              <a:t>C-II</a:t>
            </a:r>
            <a:r>
              <a:rPr lang="es-ES" sz="2800"/>
              <a:t>, C-III, </a:t>
            </a:r>
            <a:r>
              <a:rPr lang="es-ES" sz="2800">
                <a:solidFill>
                  <a:schemeClr val="accent2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VLDL</a:t>
            </a:r>
            <a:r>
              <a:rPr lang="es-ES" sz="2800"/>
              <a:t>: </a:t>
            </a:r>
            <a:r>
              <a:rPr lang="es-ES" sz="2800" b="1"/>
              <a:t>B-100, </a:t>
            </a:r>
            <a:r>
              <a:rPr lang="es-ES" sz="2800"/>
              <a:t> </a:t>
            </a:r>
            <a:r>
              <a:rPr lang="es-ES" sz="2800">
                <a:solidFill>
                  <a:schemeClr val="accent2"/>
                </a:solidFill>
              </a:rPr>
              <a:t>E, </a:t>
            </a:r>
            <a:r>
              <a:rPr lang="es-ES" sz="2800" b="1">
                <a:solidFill>
                  <a:srgbClr val="FF0000"/>
                </a:solidFill>
              </a:rPr>
              <a:t>C-II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IDL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B-100</a:t>
            </a:r>
            <a:r>
              <a:rPr lang="es-ES" sz="2800"/>
              <a:t>,   </a:t>
            </a:r>
            <a:r>
              <a:rPr lang="es-ES" sz="2800">
                <a:solidFill>
                  <a:schemeClr val="accent2"/>
                </a:solidFill>
              </a:rPr>
              <a:t>E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LDL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B-100</a:t>
            </a:r>
            <a:endParaRPr lang="es-ES" sz="28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HDL</a:t>
            </a:r>
            <a:r>
              <a:rPr lang="es-ES" sz="2800"/>
              <a:t>: </a:t>
            </a:r>
            <a:r>
              <a:rPr lang="es-ES" sz="2800" b="1">
                <a:solidFill>
                  <a:srgbClr val="FF0000"/>
                </a:solidFill>
              </a:rPr>
              <a:t>A-I</a:t>
            </a:r>
            <a:r>
              <a:rPr lang="es-ES" sz="2800"/>
              <a:t> (65%) y A-II (35%) ,  C-I, II y III,  </a:t>
            </a:r>
            <a:r>
              <a:rPr lang="es-ES" sz="2800">
                <a:solidFill>
                  <a:schemeClr val="accent2"/>
                </a:solidFill>
              </a:rPr>
              <a:t>E</a:t>
            </a: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PE" dirty="0" smtClean="0"/>
              <a:t>Función de lípidos en vegetales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PE" dirty="0" smtClean="0"/>
              <a:t>Protección contra patógenos o condiciones ambientales: Cutina, Ceras</a:t>
            </a:r>
          </a:p>
          <a:p>
            <a:r>
              <a:rPr lang="es-PE" dirty="0" smtClean="0"/>
              <a:t>Reserva en semillas: Conversión de lípidos en glucosa durante la germinación</a:t>
            </a:r>
          </a:p>
          <a:p>
            <a:r>
              <a:rPr lang="es-PE" dirty="0" smtClean="0"/>
              <a:t>Fuente de energía</a:t>
            </a:r>
          </a:p>
          <a:p>
            <a:r>
              <a:rPr lang="es-PE" dirty="0" smtClean="0"/>
              <a:t>Síntesis de vitaminas</a:t>
            </a:r>
          </a:p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8172480" cy="1143000"/>
          </a:xfrm>
          <a:gradFill rotWithShape="1">
            <a:gsLst>
              <a:gs pos="0">
                <a:srgbClr val="81E7FF">
                  <a:gamma/>
                  <a:shade val="46275"/>
                  <a:invGamma/>
                </a:srgbClr>
              </a:gs>
              <a:gs pos="50000">
                <a:srgbClr val="81E7FF"/>
              </a:gs>
              <a:gs pos="100000">
                <a:srgbClr val="81E7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2900" b="1">
                <a:latin typeface="Arial Rounded MT Bold" pitchFamily="34" charset="0"/>
              </a:rPr>
              <a:t>Enzimas que intervienen en el Metabolismo de las lipoproteínas plasmáticas </a:t>
            </a:r>
          </a:p>
        </p:txBody>
      </p:sp>
      <p:sp>
        <p:nvSpPr>
          <p:cNvPr id="144390" name="Rectángulo 6" descr="20%"/>
          <p:cNvSpPr>
            <a:spLocks noChangeArrowheads="1"/>
          </p:cNvSpPr>
          <p:nvPr/>
        </p:nvSpPr>
        <p:spPr bwMode="auto">
          <a:xfrm>
            <a:off x="250825" y="2060575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latin typeface="Calibri" pitchFamily="34" charset="0"/>
                <a:cs typeface="Arial" charset="0"/>
              </a:rPr>
              <a:t>LIPOPROTEIN LIPASA (LPL)</a:t>
            </a:r>
          </a:p>
        </p:txBody>
      </p:sp>
      <p:sp>
        <p:nvSpPr>
          <p:cNvPr id="144391" name="Elipse 7"/>
          <p:cNvSpPr>
            <a:spLocks noChangeArrowheads="1"/>
          </p:cNvSpPr>
          <p:nvPr/>
        </p:nvSpPr>
        <p:spPr bwMode="auto">
          <a:xfrm>
            <a:off x="7235825" y="1916113"/>
            <a:ext cx="1584325" cy="144145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Pared de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Cél. 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endoteliales</a:t>
            </a:r>
          </a:p>
        </p:txBody>
      </p:sp>
      <p:sp>
        <p:nvSpPr>
          <p:cNvPr id="144392" name="Rectángulo 8" descr="20%"/>
          <p:cNvSpPr>
            <a:spLocks noChangeArrowheads="1"/>
          </p:cNvSpPr>
          <p:nvPr/>
        </p:nvSpPr>
        <p:spPr bwMode="auto">
          <a:xfrm>
            <a:off x="539750" y="5229225"/>
            <a:ext cx="4859338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AR" sz="2800" b="1">
                <a:latin typeface="Calibri" pitchFamily="34" charset="0"/>
                <a:cs typeface="Arial" charset="0"/>
              </a:rPr>
              <a:t>Lecitin Colesterol Acil Transferasa (LCAT)</a:t>
            </a:r>
            <a:endParaRPr lang="es-ES" sz="2800" b="1">
              <a:latin typeface="Calibri" pitchFamily="34" charset="0"/>
              <a:cs typeface="Arial" charset="0"/>
            </a:endParaRPr>
          </a:p>
        </p:txBody>
      </p:sp>
      <p:sp>
        <p:nvSpPr>
          <p:cNvPr id="144393" name="Elipse 9"/>
          <p:cNvSpPr>
            <a:spLocks noChangeArrowheads="1"/>
          </p:cNvSpPr>
          <p:nvPr/>
        </p:nvSpPr>
        <p:spPr bwMode="auto">
          <a:xfrm>
            <a:off x="6588125" y="5084763"/>
            <a:ext cx="1728788" cy="1295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HDL</a:t>
            </a:r>
          </a:p>
        </p:txBody>
      </p:sp>
      <p:sp>
        <p:nvSpPr>
          <p:cNvPr id="144394" name="Rectángulo 10" descr="20%"/>
          <p:cNvSpPr>
            <a:spLocks noChangeArrowheads="1"/>
          </p:cNvSpPr>
          <p:nvPr/>
        </p:nvSpPr>
        <p:spPr bwMode="auto">
          <a:xfrm>
            <a:off x="323850" y="3644900"/>
            <a:ext cx="5256213" cy="1143000"/>
          </a:xfrm>
          <a:prstGeom prst="rect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latin typeface="Calibri" pitchFamily="34" charset="0"/>
                <a:cs typeface="Arial" charset="0"/>
              </a:rPr>
              <a:t>LIPASA HEPATICA (LH)</a:t>
            </a:r>
          </a:p>
        </p:txBody>
      </p:sp>
      <p:sp>
        <p:nvSpPr>
          <p:cNvPr id="144395" name="Elipse 11" descr="20%"/>
          <p:cNvSpPr>
            <a:spLocks noChangeArrowheads="1"/>
          </p:cNvSpPr>
          <p:nvPr/>
        </p:nvSpPr>
        <p:spPr bwMode="auto">
          <a:xfrm>
            <a:off x="5867400" y="2276475"/>
            <a:ext cx="792163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CII</a:t>
            </a:r>
          </a:p>
        </p:txBody>
      </p:sp>
      <p:sp>
        <p:nvSpPr>
          <p:cNvPr id="144396" name="Elipse 12" descr="20%"/>
          <p:cNvSpPr>
            <a:spLocks noChangeArrowheads="1"/>
          </p:cNvSpPr>
          <p:nvPr/>
        </p:nvSpPr>
        <p:spPr bwMode="auto">
          <a:xfrm>
            <a:off x="5580063" y="5445125"/>
            <a:ext cx="792162" cy="792163"/>
          </a:xfrm>
          <a:prstGeom prst="ellipse">
            <a:avLst/>
          </a:prstGeom>
          <a:pattFill prst="pct20">
            <a:fgClr>
              <a:srgbClr val="66FFFF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+</a:t>
            </a:r>
          </a:p>
          <a:p>
            <a:pPr algn="ctr"/>
            <a:r>
              <a:rPr lang="es-ES" sz="1800" b="1">
                <a:latin typeface="Calibri" pitchFamily="34" charset="0"/>
                <a:cs typeface="Arial" charset="0"/>
              </a:rPr>
              <a:t>AI</a:t>
            </a:r>
          </a:p>
        </p:txBody>
      </p:sp>
      <p:sp>
        <p:nvSpPr>
          <p:cNvPr id="144397" name="Cuadro de texto 13"/>
          <p:cNvSpPr txBox="1">
            <a:spLocks noChangeArrowheads="1"/>
          </p:cNvSpPr>
          <p:nvPr/>
        </p:nvSpPr>
        <p:spPr bwMode="auto">
          <a:xfrm>
            <a:off x="6877050" y="3716338"/>
            <a:ext cx="179863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cs typeface="Arial" charset="0"/>
              </a:rPr>
              <a:t>Sinusoides hepáticos</a:t>
            </a:r>
            <a:endParaRPr lang="es-ES" b="1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animBg="1"/>
      <p:bldP spid="144390" grpId="0" animBg="1"/>
      <p:bldP spid="144391" grpId="0" animBg="1"/>
      <p:bldP spid="144392" grpId="0" animBg="1"/>
      <p:bldP spid="144393" grpId="0" animBg="1"/>
      <p:bldP spid="144394" grpId="0" animBg="1"/>
      <p:bldP spid="144395" grpId="0" animBg="1"/>
      <p:bldP spid="144396" grpId="0" animBg="1"/>
      <p:bldP spid="14439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ángulo 2"/>
          <p:cNvSpPr>
            <a:spLocks noGrp="1" noChangeArrowheads="1"/>
          </p:cNvSpPr>
          <p:nvPr>
            <p:ph type="title" idx="4294967295"/>
          </p:nvPr>
        </p:nvSpPr>
        <p:spPr>
          <a:gradFill rotWithShape="1">
            <a:gsLst>
              <a:gs pos="0">
                <a:srgbClr val="81E7FF">
                  <a:gamma/>
                  <a:shade val="46275"/>
                  <a:invGamma/>
                </a:srgbClr>
              </a:gs>
              <a:gs pos="50000">
                <a:srgbClr val="81E7FF"/>
              </a:gs>
              <a:gs pos="100000">
                <a:srgbClr val="81E7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AR" sz="3600" b="1">
                <a:latin typeface="Arial Rounded MT Bold" pitchFamily="34" charset="0"/>
              </a:rPr>
              <a:t>Acción de </a:t>
            </a:r>
            <a:r>
              <a:rPr lang="es-AR" sz="2900" b="1">
                <a:latin typeface="Arial Rounded MT Bold" pitchFamily="34" charset="0"/>
              </a:rPr>
              <a:t>Lecitin Colesterol Acil Transferasa (</a:t>
            </a:r>
            <a:r>
              <a:rPr lang="es-AR" sz="3600" b="1">
                <a:latin typeface="Arial Rounded MT Bold" pitchFamily="34" charset="0"/>
              </a:rPr>
              <a:t>LCAT)</a:t>
            </a:r>
            <a:endParaRPr lang="es-ES" sz="3600" b="1">
              <a:latin typeface="Arial Rounded MT Bold" pitchFamily="34" charset="0"/>
            </a:endParaRPr>
          </a:p>
        </p:txBody>
      </p:sp>
      <p:pic>
        <p:nvPicPr>
          <p:cNvPr id="91140" name="Imagen 4" descr="LCAT"/>
          <p:cNvPicPr>
            <a:picLocks noChangeAspect="1" noChangeArrowheads="1"/>
          </p:cNvPicPr>
          <p:nvPr/>
        </p:nvPicPr>
        <p:blipFill>
          <a:blip r:embed="rId2">
            <a:lum bright="-18000" contrast="18000"/>
          </a:blip>
          <a:srcRect/>
          <a:stretch>
            <a:fillRect/>
          </a:stretch>
        </p:blipFill>
        <p:spPr bwMode="auto">
          <a:xfrm>
            <a:off x="1331913" y="2133600"/>
            <a:ext cx="6264275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1146" name="Grupo 10"/>
          <p:cNvGrpSpPr>
            <a:grpSpLocks/>
          </p:cNvGrpSpPr>
          <p:nvPr/>
        </p:nvGrpSpPr>
        <p:grpSpPr bwMode="auto">
          <a:xfrm>
            <a:off x="2124075" y="3213100"/>
            <a:ext cx="5688013" cy="2838450"/>
            <a:chOff x="1338" y="2024"/>
            <a:chExt cx="3583" cy="1788"/>
          </a:xfrm>
        </p:grpSpPr>
        <p:sp>
          <p:nvSpPr>
            <p:cNvPr id="96261" name="Cuadro de texto 5"/>
            <p:cNvSpPr txBox="1">
              <a:spLocks noChangeArrowheads="1"/>
            </p:cNvSpPr>
            <p:nvPr/>
          </p:nvSpPr>
          <p:spPr bwMode="auto">
            <a:xfrm>
              <a:off x="183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b="1">
                  <a:cs typeface="Arial" charset="0"/>
                </a:rPr>
                <a:t>Colesterol</a:t>
              </a:r>
              <a:endParaRPr lang="es-ES">
                <a:cs typeface="Arial" charset="0"/>
              </a:endParaRPr>
            </a:p>
          </p:txBody>
        </p:sp>
        <p:sp>
          <p:nvSpPr>
            <p:cNvPr id="96262" name="Cuadro de texto 6"/>
            <p:cNvSpPr txBox="1">
              <a:spLocks noChangeArrowheads="1"/>
            </p:cNvSpPr>
            <p:nvPr/>
          </p:nvSpPr>
          <p:spPr bwMode="auto">
            <a:xfrm>
              <a:off x="1338" y="3294"/>
              <a:ext cx="1043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b="1">
                  <a:cs typeface="Arial" charset="0"/>
                </a:rPr>
                <a:t>Ester de Colesterol</a:t>
              </a:r>
              <a:endParaRPr lang="es-ES">
                <a:cs typeface="Arial" charset="0"/>
              </a:endParaRPr>
            </a:p>
          </p:txBody>
        </p:sp>
        <p:sp>
          <p:nvSpPr>
            <p:cNvPr id="96263" name="Cuadro de texto 7"/>
            <p:cNvSpPr txBox="1">
              <a:spLocks noChangeArrowheads="1"/>
            </p:cNvSpPr>
            <p:nvPr/>
          </p:nvSpPr>
          <p:spPr bwMode="auto">
            <a:xfrm>
              <a:off x="2789" y="2251"/>
              <a:ext cx="1633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800" b="1" i="1">
                  <a:cs typeface="Arial" charset="0"/>
                </a:rPr>
                <a:t>Lecitin colesterol Acil Transferasa (LCAT)</a:t>
              </a:r>
              <a:endParaRPr lang="es-ES" sz="1800" i="1">
                <a:cs typeface="Arial" charset="0"/>
              </a:endParaRPr>
            </a:p>
          </p:txBody>
        </p:sp>
        <p:sp>
          <p:nvSpPr>
            <p:cNvPr id="96264" name="Cuadro de texto 8"/>
            <p:cNvSpPr txBox="1">
              <a:spLocks noChangeArrowheads="1"/>
            </p:cNvSpPr>
            <p:nvPr/>
          </p:nvSpPr>
          <p:spPr bwMode="auto">
            <a:xfrm>
              <a:off x="3833" y="2024"/>
              <a:ext cx="1088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800" b="1">
                  <a:cs typeface="Arial" charset="0"/>
                </a:rPr>
                <a:t>Fosfatidilcolina</a:t>
              </a:r>
              <a:endParaRPr lang="es-ES" sz="1800">
                <a:cs typeface="Arial" charset="0"/>
              </a:endParaRPr>
            </a:p>
          </p:txBody>
        </p:sp>
        <p:sp>
          <p:nvSpPr>
            <p:cNvPr id="96265" name="Cuadro de texto 9"/>
            <p:cNvSpPr txBox="1">
              <a:spLocks noChangeArrowheads="1"/>
            </p:cNvSpPr>
            <p:nvPr/>
          </p:nvSpPr>
          <p:spPr bwMode="auto">
            <a:xfrm>
              <a:off x="3198" y="3294"/>
              <a:ext cx="136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800" b="1">
                  <a:cs typeface="Arial" charset="0"/>
                </a:rPr>
                <a:t>Lisofosfatidilcolina</a:t>
              </a:r>
              <a:endParaRPr lang="es-ES" sz="1800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ángulo 4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343775" cy="1081088"/>
          </a:xfrm>
          <a:gradFill rotWithShape="1">
            <a:gsLst>
              <a:gs pos="0">
                <a:srgbClr val="81E7FF">
                  <a:gamma/>
                  <a:shade val="46275"/>
                  <a:invGamma/>
                </a:srgbClr>
              </a:gs>
              <a:gs pos="50000">
                <a:srgbClr val="81E7FF"/>
              </a:gs>
              <a:gs pos="100000">
                <a:srgbClr val="81E7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r>
              <a:rPr lang="es-ES" sz="3200" b="1">
                <a:latin typeface="Arial Rounded MT Bold" pitchFamily="34" charset="0"/>
              </a:rPr>
              <a:t>Esterificación del colesterol intracelular</a:t>
            </a:r>
            <a:endParaRPr lang="es-ES" sz="3200" b="1" i="1">
              <a:latin typeface="Arial Rounded MT Bold" pitchFamily="34" charset="0"/>
            </a:endParaRPr>
          </a:p>
        </p:txBody>
      </p:sp>
      <p:pic>
        <p:nvPicPr>
          <p:cNvPr id="108549" name="Imagen 5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2411413" y="1412875"/>
            <a:ext cx="4148137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Cuadro de texto 7"/>
          <p:cNvSpPr txBox="1">
            <a:spLocks noChangeArrowheads="1"/>
          </p:cNvSpPr>
          <p:nvPr/>
        </p:nvSpPr>
        <p:spPr bwMode="auto">
          <a:xfrm>
            <a:off x="2787650" y="3562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E">
              <a:cs typeface="Arial" charset="0"/>
            </a:endParaRPr>
          </a:p>
        </p:txBody>
      </p:sp>
      <p:grpSp>
        <p:nvGrpSpPr>
          <p:cNvPr id="108556" name="Grupo 12"/>
          <p:cNvGrpSpPr>
            <a:grpSpLocks/>
          </p:cNvGrpSpPr>
          <p:nvPr/>
        </p:nvGrpSpPr>
        <p:grpSpPr bwMode="auto">
          <a:xfrm>
            <a:off x="1619250" y="3213100"/>
            <a:ext cx="4897438" cy="3419475"/>
            <a:chOff x="1020" y="2024"/>
            <a:chExt cx="3085" cy="2154"/>
          </a:xfrm>
        </p:grpSpPr>
        <p:sp>
          <p:nvSpPr>
            <p:cNvPr id="97286" name="Cuadro de texto 6"/>
            <p:cNvSpPr txBox="1">
              <a:spLocks noChangeArrowheads="1"/>
            </p:cNvSpPr>
            <p:nvPr/>
          </p:nvSpPr>
          <p:spPr bwMode="auto">
            <a:xfrm>
              <a:off x="2517" y="2024"/>
              <a:ext cx="1043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cs typeface="Arial" charset="0"/>
                </a:rPr>
                <a:t>Colesterol</a:t>
              </a:r>
            </a:p>
          </p:txBody>
        </p:sp>
        <p:sp>
          <p:nvSpPr>
            <p:cNvPr id="97287" name="Cuadro de texto 8" descr="20%"/>
            <p:cNvSpPr txBox="1">
              <a:spLocks noChangeArrowheads="1"/>
            </p:cNvSpPr>
            <p:nvPr/>
          </p:nvSpPr>
          <p:spPr bwMode="auto">
            <a:xfrm>
              <a:off x="1020" y="2296"/>
              <a:ext cx="1814" cy="523"/>
            </a:xfrm>
            <a:prstGeom prst="rect">
              <a:avLst/>
            </a:prstGeom>
            <a:pattFill prst="pct20">
              <a:fgClr>
                <a:srgbClr val="66FF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i="1">
                  <a:solidFill>
                    <a:schemeClr val="tx2"/>
                  </a:solidFill>
                  <a:cs typeface="Arial" charset="0"/>
                </a:rPr>
                <a:t>acil CoA-Colesterol Transferasa (ACAT)</a:t>
              </a:r>
            </a:p>
          </p:txBody>
        </p:sp>
        <p:sp>
          <p:nvSpPr>
            <p:cNvPr id="97288" name="Cuadro de texto 9"/>
            <p:cNvSpPr txBox="1">
              <a:spLocks noChangeArrowheads="1"/>
            </p:cNvSpPr>
            <p:nvPr/>
          </p:nvSpPr>
          <p:spPr bwMode="auto">
            <a:xfrm>
              <a:off x="2971" y="2251"/>
              <a:ext cx="1043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 b="1">
                  <a:cs typeface="Arial" charset="0"/>
                </a:rPr>
                <a:t>Acil-CoA</a:t>
              </a:r>
            </a:p>
          </p:txBody>
        </p:sp>
        <p:sp>
          <p:nvSpPr>
            <p:cNvPr id="97289" name="Cuadro de texto 10"/>
            <p:cNvSpPr txBox="1">
              <a:spLocks noChangeArrowheads="1"/>
            </p:cNvSpPr>
            <p:nvPr/>
          </p:nvSpPr>
          <p:spPr bwMode="auto">
            <a:xfrm>
              <a:off x="3016" y="2523"/>
              <a:ext cx="726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 b="1">
                  <a:cs typeface="Arial" charset="0"/>
                </a:rPr>
                <a:t>CoA-SH</a:t>
              </a:r>
            </a:p>
          </p:txBody>
        </p:sp>
        <p:sp>
          <p:nvSpPr>
            <p:cNvPr id="97290" name="Cuadro de texto 11"/>
            <p:cNvSpPr txBox="1">
              <a:spLocks noChangeArrowheads="1"/>
            </p:cNvSpPr>
            <p:nvPr/>
          </p:nvSpPr>
          <p:spPr bwMode="auto">
            <a:xfrm>
              <a:off x="2381" y="3884"/>
              <a:ext cx="1724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cs typeface="Arial" charset="0"/>
                </a:rPr>
                <a:t>Ester de Colesterol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fi18p3"/>
          <p:cNvPicPr>
            <a:picLocks noChangeAspect="1" noChangeArrowheads="1"/>
          </p:cNvPicPr>
          <p:nvPr/>
        </p:nvPicPr>
        <p:blipFill>
          <a:blip r:embed="rId2">
            <a:lum bright="-12000" contrast="6000"/>
          </a:blip>
          <a:srcRect/>
          <a:stretch>
            <a:fillRect/>
          </a:stretch>
        </p:blipFill>
        <p:spPr bwMode="auto">
          <a:xfrm>
            <a:off x="1409700" y="0"/>
            <a:ext cx="6570663" cy="6858000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403350" y="260350"/>
            <a:ext cx="1296988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Arial Black" pitchFamily="34" charset="0"/>
              </a:rPr>
              <a:t>Hígado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372225" y="692150"/>
            <a:ext cx="1584325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Estómago</a:t>
            </a:r>
            <a:endParaRPr lang="es-ES_tradnl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403350" y="836613"/>
            <a:ext cx="1439863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Vesícula</a:t>
            </a:r>
            <a:endParaRPr lang="es-ES_tradnl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403350" y="1412875"/>
            <a:ext cx="1296988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Sales biliares</a:t>
            </a:r>
            <a:endParaRPr lang="es-ES_tradnl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300788" y="1557338"/>
            <a:ext cx="1512887" cy="3968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Páncreas</a:t>
            </a:r>
            <a:endParaRPr lang="es-ES_tradnl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588125" y="1844675"/>
            <a:ext cx="2376488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Intestino delgado </a:t>
            </a:r>
            <a:r>
              <a:rPr lang="es-ES_tradnl" sz="2000">
                <a:latin typeface="Arial" charset="0"/>
              </a:rPr>
              <a:t>(Enz.Hidrol.Panc.)</a:t>
            </a:r>
            <a:endParaRPr lang="es-ES_tradnl">
              <a:latin typeface="Arial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55650" y="2349500"/>
            <a:ext cx="2160588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Triglicéridos </a:t>
            </a:r>
            <a:r>
              <a:rPr lang="es-ES_tradnl" sz="2000">
                <a:latin typeface="Arial" charset="0"/>
              </a:rPr>
              <a:t>transportados por VLDL</a:t>
            </a:r>
            <a:endParaRPr lang="es-ES_tradnl">
              <a:latin typeface="Arial" charset="0"/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187450" y="3357563"/>
            <a:ext cx="1296988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Tejido adiposo</a:t>
            </a:r>
            <a:endParaRPr lang="es-ES_tradnl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300788" y="4149725"/>
            <a:ext cx="1727200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Ac.grasos </a:t>
            </a:r>
            <a:r>
              <a:rPr lang="es-ES_tradnl" sz="2000">
                <a:latin typeface="Arial" charset="0"/>
              </a:rPr>
              <a:t>/ albúmina</a:t>
            </a:r>
            <a:endParaRPr lang="es-ES_tradnl">
              <a:latin typeface="Arial" charset="0"/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6516688" y="3070225"/>
            <a:ext cx="2160587" cy="10064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000">
                <a:latin typeface="Arial Black" pitchFamily="34" charset="0"/>
              </a:rPr>
              <a:t>Triglicéridos </a:t>
            </a:r>
            <a:r>
              <a:rPr lang="es-ES_tradnl" sz="2000">
                <a:latin typeface="Arial" charset="0"/>
              </a:rPr>
              <a:t>transportados /Quilomicrones</a:t>
            </a:r>
            <a:endParaRPr lang="es-ES_tradnl">
              <a:latin typeface="Arial" charset="0"/>
            </a:endParaRP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4067175" y="3357563"/>
            <a:ext cx="1223963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Arial Black" pitchFamily="34" charset="0"/>
              </a:rPr>
              <a:t>Tejido adiposo</a:t>
            </a:r>
            <a:endParaRPr lang="es-ES_tradnl" sz="1800"/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4211638" y="4652963"/>
            <a:ext cx="1008062" cy="825500"/>
          </a:xfrm>
          <a:prstGeom prst="rect">
            <a:avLst/>
          </a:prstGeom>
          <a:solidFill>
            <a:srgbClr val="FFCAA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 b="1">
                <a:latin typeface="Arial" charset="0"/>
              </a:rPr>
              <a:t>Músculo</a:t>
            </a:r>
          </a:p>
          <a:p>
            <a:r>
              <a:rPr lang="es-ES_tradnl" sz="1600" b="1">
                <a:latin typeface="Arial" charset="0"/>
              </a:rPr>
              <a:t>Hígado</a:t>
            </a:r>
          </a:p>
          <a:p>
            <a:r>
              <a:rPr lang="es-ES_tradnl" sz="1600" b="1">
                <a:latin typeface="Arial" charset="0"/>
              </a:rPr>
              <a:t>Corazón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TRgzVJYgg90BQrYHjnxPU8GBLW85VQw3TkEjEQfZrBNzvKlzm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2038350" cy="2247901"/>
          </a:xfrm>
          <a:prstGeom prst="rect">
            <a:avLst/>
          </a:prstGeom>
          <a:noFill/>
        </p:spPr>
      </p:pic>
      <p:pic>
        <p:nvPicPr>
          <p:cNvPr id="1026" name="Picture 2" descr="http://t1.gstatic.com/images?q=tbn:ANd9GcRC94NqdJXdCgOavax8fOfFTDpd55KT9kaxURZ5pVWdd-4KYBcB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500042"/>
            <a:ext cx="3107552" cy="2071702"/>
          </a:xfrm>
          <a:prstGeom prst="rect">
            <a:avLst/>
          </a:prstGeom>
          <a:noFill/>
        </p:spPr>
      </p:pic>
      <p:pic>
        <p:nvPicPr>
          <p:cNvPr id="1030" name="Picture 6" descr="http://www.botanica.cnba.uba.ar/Trabprac/Tp5/imag/Fruto_archivos/frutos_carnosos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714356"/>
            <a:ext cx="3009900" cy="2409826"/>
          </a:xfrm>
          <a:prstGeom prst="rect">
            <a:avLst/>
          </a:prstGeom>
          <a:noFill/>
        </p:spPr>
      </p:pic>
      <p:pic>
        <p:nvPicPr>
          <p:cNvPr id="1032" name="Picture 8" descr="http://1.bp.blogspot.com/-HZrQWk5D7tY/UEvFZ0xh25I/AAAAAAAAB5M/DT9Ab6nVer8/s1600/tallo-planta-con-gotas-agu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3571876"/>
            <a:ext cx="3145107" cy="2357454"/>
          </a:xfrm>
          <a:prstGeom prst="rect">
            <a:avLst/>
          </a:prstGeom>
          <a:noFill/>
        </p:spPr>
      </p:pic>
      <p:pic>
        <p:nvPicPr>
          <p:cNvPr id="1034" name="Picture 10" descr="http://t1.gstatic.com/images?q=tbn:ANd9GcTFtA92ywT-1MS8RAHqZOWh616q3--0CDfYG-xBaWK5mRBB-K4xM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8926" y="4071942"/>
            <a:ext cx="2095500" cy="2181225"/>
          </a:xfrm>
          <a:prstGeom prst="rect">
            <a:avLst/>
          </a:prstGeom>
          <a:noFill/>
        </p:spPr>
      </p:pic>
      <p:sp>
        <p:nvSpPr>
          <p:cNvPr id="9" name="8 Elipse"/>
          <p:cNvSpPr/>
          <p:nvPr/>
        </p:nvSpPr>
        <p:spPr>
          <a:xfrm>
            <a:off x="3000364" y="2143116"/>
            <a:ext cx="20717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cuticula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data:image/jpeg;base64,/9j/4AAQSkZJRgABAQAAAQABAAD/2wCEAAkGBhQSERUUEhQWFRUVGRcYGBcXFhkWFRcUFhcWFRUVFRUYGyYfFxkjGRcWIC8gIycpLC0sGh4xNTAqNSYrLCkBCQoKDgwOGg8PGiwcHyUsLCkpLCwsLCwsKSwsLCksLCwsKSwsKSwsLCwpKSwsLCksKSksLCwpLCw0LCwsKSwsLP/AABEIALoBEAMBIgACEQEDEQH/xAAcAAEAAgMBAQEAAAAAAAAAAAAABQYCAwQHAQj/xAA9EAABAwIEAwYEBAYBAwUAAAABAAIRAyEEBRIxBkFREyIyYXGBQpGx8AdSocEUI2KC0fEzcqLhFRYkQ4P/xAAZAQEAAwEBAAAAAAAAAAAAAAAAAQIDBAX/xAAlEQEBAAICAgICAgMBAAAAAAAAAQIRITEDEkGRUWEicUKx0RP/2gAMAwEAAhEDEQA/APcUREBERAREQEREBERAREQEREBERAREQEREBERAREQEREBERAREQEREBERAREQEREBERAREQEREBERAREQEREBERAREQEREBESUBEXyUH1F8lfUBERAREQEREBERAREQEREBERAREQEREBERAREQEREBERAWL6gAJJAA3J2WjG45tJsuPoOZ++q8t4241qOcaTXBkeh0Fwtbm+IIk23tYKty1wmRac//EujQJbTHaPHnDR0J5wf9SvPs5/FnEu8FTQJ2Y0bR+YiVTquZhr7gVG94u1Oc0OdB3LTqnU4E3E7WuVCirBkR+3yUJWXGcdYqoyH4ioXE7io4ANvaAYMqJ/9wVt+1qD+919+h8yoqpXJGmYG/LcgCZ+/ZZ4iiWPDKgczwyHNIMGCDpPkZhNpmKapfiBi6X/HXqNG3jd+5uvQuCvxTxApGpjD2lEW1EBtTeJEWfysefNeUVssbiMYaODksc4hhdIOgfE6ZOwJO19gLBTHG9YUXDCMJ0UtxpjSY7jdgTY6jMySLqty5ki3r8v0plGeUcVTFShUa9p6bjycDdp9V3gr8i5JxLXwr9dGo5h2lpIkdD19164PxaxFGlQrVGsqMqgSI0EGJMOb1AMSFf2Z6r19FXeFeOcPjm/yzpfEmm4jVGxLT8Qn3HMKxKyBERAREQEREBF8JhVrOuICe5SMDm7mfJvT1Vcspj2mTaVzDPqVGzjLvytuffkFV8fxlVcf5cMHpqPuT9AFH1WElYmgG8r8+vp9/wCufLyW9NscI2Mz+vOp1ZwI+G3yIiFMYbjgiz6c+bTH6H/IVeNEHe6VMLELOeXKLekr0DLs8pVrMd3vymzvlz9lILytryxwLSQ4Gbb2V6yHPRVa1rvHpBnk7zHmunx+T27Y5YaTSIi1UEREBERAXPjcWKbC4+wG5PIBbyVQ+IeIGuc57naaVLU0HkXAHtHR8cRAA3M7QFTPL1iZNofjfiQsaNJa+rUkC8ta0TdonwtMHzJ5/D5dnOKcyBN3AukmXXPiO5Bd53+a7c+zkuL6rgAX2AHwt+Fo6WknzJKgc9xNKpVdUwzOypNDGhrnAvJ0wXOv3nOIc4kWE9FXGaW7cLqt/uBzWt9VWLLfw/xlWpTaKYa14Y41C4FrGVJIL72dAJ03O2yiM4oUGVdNCoa7APGWdmHOE6tLSSdPQm5+Snc+FpGOCxPZVWPAaS0hw1sD2kg2Bbs4SNlKs4jrNqGs7TWe6mabalRgmk494upNEAOaXPhxHMncqHw+LcwkgkEtLSRGrS4AP5TtafXlIWeAwhxNZlJswSSdPw0xcx7CPWOqpZ+V4tfAuG/hqFbH1PhbFPc7OGoH/qdpA/2qVjsa+tUdVqOl9Qlzj1cT9x5K7fiBm7Wsp4KiwU2ANe9oMnVpHZtM9G3929AqG6kbXn35jr0hRhP8r8mf4fLnbc7RefLzVv4jw5p4KiwjZ4YTNtVJrwRpnk4kE2u0wo7g7LhUxtMWOgl5BiHaIMX3EwT5T5KR/EHFB1anh2EHsWjVB8VeqddR3rJb5XKW7ykRrjbq4SccO0VnP0Bj8O8EWOiuGtePSHtP9kr9DZNmHa07+IWPn0PuvB81ZpwlVjBPbVqOHpujcUhSpCJA3NJ5XpmUY3szNgYh24kT3TBVcc/5f2ZY8L7K+qOwOYB6kV1MBERARFx5pjxSpl3PkOpUW6EZxBme9Nv90cydm/v7KtuWx9Yvv1k385k+i1F0HrufpA+Z+q5M8t8t8Y+usJ+X7H/Hz6LVTb8/RbKbiT77n6r61kEHl9T1WbTp9p0B819rNss22gzI+5XJisR/5UXhM5clY/fkOfquzIsQ4PF7MGodYkz+qja7l05eYDja4AE9Bz+cBaePtTN6DlGZdq3zCkFX+FmGJVgXa5qIiICIsajwASdgggeMMydTo6KZipUIaD+UGZeRz0tDnRz0wvKONs2GpuHpk6GAF8um42bPURJ6kjorPxLncufXcYZRBFjuQYa0dS6oA3/83H4lR+GMk/jKjjWq6Lte8kgkgukxq8hubXbvEHDe77VfXwpeaY7UYEAAnbnt8ullyBxLdMnTOqJMAi09Ot1Ocb5DTwmJ7CnVdULGtNSWgQ90uDGkG/cLbnmCoU1SQ0OjabATDju6LnYWJ2tZW7WjtpZ/XbQOGa9zaUhxaCRBGoECCAAS8kgbkDouGnpDgXAuaNwHaSbGIdBgc9llRpiOfltF5F/ce8LdlefVcNq7ItHaBodqY2oIadTfE0wQb/JEtFGlLTpcAehtIgF0xyifkrdwrhxgcMcY69SoNLA4QDq1aQPWA4zyFlH8E8O/xuIL6smiw6qh8Ot5l2iYEXuY5eoXzjPPW16wax38mk5wDS0gEyAXCNgYgAbAearf5X1+0zibQWKqPq1HVKji5zyXFxvJNz73FvMLXVqR9d7yDuevO/8AlZvdFg6xETe/OIOwNv16q0fh/wAJuxVYVHsJoMcBB+NwMgGTdrSLxvOm8mJysx5TOU7wll7MvwNTF12TUeJEg90ETSpjbvOcQT/lVnhHCPr4l2KqEucxwc03OvFVZNIHoAdVQ9AxdvGmeOx+KZhcMC5jX6W3gVKvhLjy0ATHlJVqLqWVYMOBFR4FSlRAv22JcWdrVLQDbYCb6GjbXfHmT91bj6cdTD9vmVHDNLjRwLGveWQQ6taCfMk3n+rqVcsYbSYk9Nr/AOlxcE8NnB4Yvrn/AORXPaVy4yQTMMkcxqM+ZPRYuqOtrMuO8bbkNgcrRZVw5zn6MuMU7keOIMK74Z8tC88ywd4K95ce6u2Oex2oiKVXx7oEnkqNnuYurVCB4QYb5+f1/Xop3iXMNIFNpu67vJv3+3VVdp1OkbCR6AeKP0Cw8uXw0wny+h0WHp6nbbpyCFnMfZ+/2K+Nv+ltrbATyn9IJ5LoqCBH+vUjl6LnvLZrY7ksnNj9VrbSj7uTvK+vdM+W/QeX31QY1a8CFxkrZqkyVz1sX7R9f9Kna/TRVMmB9/cLuaIa1uxO0esyVzUW6rkCJAPpcx63CkcnwZqVRzAsOnsunx4ssl0yOhppDzUisKNPS0AclmulziIiAq3x1nP8PhnOG9uU3JDG/wDc4H2KsZXlXG+bNq4qkx5/ks1V3iCdTGNc2mLdTJ91TO8LY9qtx7jpfTwzZDWAOdfckQ0Efm0jV170qmZxWeGtBADXtL2D4oe4s1EAXns3ATI0m0SpSnj2nE9vig4h1TVUb8RaHXp9ZsGLg444gGNxJrNY1jYawBrYJ0gCXH5gD8ob71k1wt3ygtZcZkkk8yZ9zJnbf9Vm0gOEjUGkFwmJb0DhsD1HVZCm6zGglxMQGkkvJgNAF7/O3ossfhXUiWukTPSLGJa4WcyQbgm4PRSl18RcRPxeIdXe2nTLwGhlMQ0NYNIDju42EkzMDkABxZZlr8RVbSp3cSZJ2DQLvcSfCPP91rw+Hc8hrGuc9xhoAvJJ0gdZP0J2XoFA08owbg7S/F17aCBpGnqZ8DXE9NRB5G1crrpaRx8TZm3BUBgcO6CWjtYuYIBLXuE955N9OwtztS+0PxSQZ3Jk7D7v0R+Ic97qjzqLiXHUDJO5J/XY/KEptNQtY1pLnGGhtyZNmgddr+SmT1it5TuE4RdWxVGjTrMdTqtFQVWxIp/HqZJLajXAt0nne4Mqz8dcRswtIYHDd1zGhri2QKdKJAkeKo4EkuEWd1Nsmmnk2D7rg7FVgLAAhzi0EO1RPZMBgR4nettPAnBz8W44zGElpcXMDxJqu3NR39FoH6RYnK2Xm9NJxw6/w9ySnhaNTF4kta4ATquaVIgEjTuHvaYA309NV5bhHK3Y7Ef+pYlvZ0mWwVKIAAP/ACkfrPNxJ2a1RmFywZliG0GPccFROqvU1R/EV7u0MAAHMiRYDb4F6LmWIZTZF2taA0gCzRECOgAgR0WeV+6mRy5tigIcSA0ahA+KY673t6SoJji4yea0VMYarpM6RZoPIfSdl3YOhK38eHrFMrtLZTSuFdcAyGqv5NgrhWimyBC2jPJmsaj4BJ2F/kslzZk2aTx/SUqim4uqatVzupgfp9L/ACC11AGtgfbRYfPf1K6Kvc5XP+N1HvcfaP06/wCFyZV0Rt1bH5R12J9OQ8hPNZA/f+1zive3+l1inAFpJ+ySqdLaYHoFqrNgRt0HX+on6fNdNEgnTMD4j1PQeQXLmZAALdjtt895ULTtwV6vKffoFyxrO0AWHmeU/X2R7CbfZ62XWWaLC77QPyiIJPmpxx2mvoYSezb5SfSBc9Y/SFeeHcsFNkwoXhrJbgn1JVyY2BC7McdOfO/DJERXZCIiDlzOqW03aRLjDWjzcdI+s+y8K4mzGKdSq1x7Ss802Qbtw1EuBIIPxOaD/dymV63xxmgoUNRm2t0DmGU3Ejyt+y8EfWNOvhwYf2Ia8jdpc0ySQLkFtNp3WWXOS86beIMjdSwdGq4ODn1qrNU906Q2AAdyXir3v6fQmoSLTFjuN/OJ3Vk42zJ9erSa94PZ0KLQGu1tA7MOMzbWZDnaQReJMEqCpnukNiT3ZjYWmB6gD5olvp1wym5uj+Y4jvkzppAeGn0c4xLvygAWc5dOEbTrNc7EV3tNNumhSbTfVc9xktptM6abNU2ndxgLRlOX1qlQNw9PtKgY54aGh3da2S7Q6Q53PneFbaOHpZRSFR+mpjHbNJJ7IO8bQ0XB0nvVDBuQNrxbpaRjllKnlbTXxQNXFO1BrDqOkwLNcbSBGp14jSBvNIzbNX4mq6pUcCXHe+lrNmtEkw0W67nnM7syzV2Ic99UkvMREaQy8taDcAWiL7zK58Jgn1HhtNpcXEwG8xF5iwEb9LJJrm9l54jHC4R9RzGU2lz3EaWt3Lrx7zf0+a9LwWU4bKaIr4mH1yHQGuvrIEUqR5QCCX9DPQLRg6NHJma6hZWxNVtmtdEAwdDXEGKcSXPIBcYaBuuPIsjq5liO3xs9mYdpb3AWGdNhBaw6YG73xIsC4Uyvt/X+1pw58pyrEZvinVqsFtgSLMDQCRTb5AXvMkibEkXarXfiycvwbx2NNobisTHdYD3ewoxvUIgT68pnXTY/Gzg8uIo4SmQK+KaSGSN6WHAjUdpPpcDxXfJsmp4HCso0BpDbCSNTnG7qjos4mJ+kAAKlqWvC4Glg6DaNFoY1gs0mXTuT5km9+d7AKoZpmhru0gnQPTvO6yNx0/0u3iTMgSabBBEhxmYBMlo6Enf7iMwmHjkr+PD5pb8OjCYfZWbKsvkiy48qwMkK7Zbgg0LdS3TdgcIGBdaIrMaLGpsZWSj85xEM0jd1vbn/AI91GV1NpnNVnEQ5xI22HnFgPluuDFD5nn5qYfRgXiBuQuCs0bx6Dy5e5Xn5XbqxceFoXn38lMNZ3CfbyXNgMNLiT05XufvyXbi3NYyHPaznDiL+d/2CtJwte0bWAAtuFHuw5cZbHUz4QPMm3suqrXoz/wAmqI8IJ+Vr7rCpinP7tJpY3kTufM3J5ndWmFptyvIpd0AOe6LxsLH6/fMSWR5IXOk3JuSV05Rw24nU6TO5JklW/C4NrBAC6ccNMc8zB4UMbAW9EWjAREQEREFB/FLExSe2QA6lo3vNarTpi3MQCf7R1Xh2PxjRUrSxridbBuA0iGmpaCXd1xHmZPNeufi5mAaS0xJOG6ghrXVqriHcvDHv5Lw7WTMdTHn1n75rKc21f4jFpt67mb8hHmu+hl2pwYSASQCR3g3Vu606uYgGZEeunD4MuIi56dSbtbEb+2xHRXfIsOzB0W4h7Q/EPnsGlxBbMN7R0WZA8N9QnaTIZXSYm8yfhsudVrYamGVKlIBtOoRTqMaGlj4Y2zA52iQSXOIcBcuI8pzTGVK1V1SqS6o8nUSACTs2ALBouIG0KWzHE1HVXPqVS52rxHd1jJbsAB08vNd+ScD1MSDWcRToi5eS0SBdwbqIA7oJJMAX3IIVZPXmrdq9lGRVcTUFOm0EncuIDWyTBc47AwT9JtN4rY2hlFJ1Gi3+Ixjo7R5ALWEQQCAdh4tIuDp1GYj7is7c4fwWUMc2kLuqtF3W7z53At/yO7x+ECwW7A5RhsD/ACm6sbmD7BtAmaRP5XERTuBLzLv+ndVt339f9T05sq4Ua1hx+bVe87vNp1JmbwaoMS6ILaQttqEHSp3IsnxGPYzVrwmXgucACBicUJnU5wA0NLdz0t3txdKHDrK4w9fFUmh1Fp0UtWunTeY1PvTbrf3W+LUNyJ3PXi85h5aQGgiz9YBtcz0aBBmeceazuX2tIwwzKeHpspUmhjWgFtNgIYASAJeAZu4ebjJvdV/P83h2lh74Jda+kkRJJ3dEwOUjoAdGccRmqdFEyBvUA0gnYmmDcWtqJ9Oqj6GEV8PH81Nv4a8Phj7n7v5qay7L55LLA4C8QrdlWUaRJXQpeGzKcrDRJUy1sL4ynCzUxjbsREUoFB5u+agHQQPU3P6KcUBih/MeC0i/iAtpd8QeYE7iNxHpOXl60vh25a14bIMGT5nzgbD72XJXp7lxAaCb7W2Enl1gXW+tjtJ00WSNi5xIHs2JP6LCjkNSs7VUuBsNmj0b+6wnjtdG4inYypVOmiCxg+IWcfT8v18xspHLuEJ7zhvuTcn5lWXA5QynsJPVdwC6McJGWXk/CGo8MUxvf9F20cppt2au1FfTO5WvgbC+oilUREQEREBERB4p+PjHMfTeNnAT66arfofovMcqwAc4te8MLWvJ1WnSzU1l9i86WgX8XlB/SHH3CzMbQDXASxwdqO4bfVHmvz9n+VHC1n03GNLrx4nAiWuA9DubCfY5e0mXq09d4+yby6tQp4d73Uw97yKYL/GS0BxdTdEMGqz7GG0wD/yKNzDFGu97qji99Ykw2Q4uaRDQ0ssIdAAmQJgkqV4K4ebj3F9Qup4eiA2YGgDxdk1xMudFyYMTJi078ZicPRrVP4IdodToqVtLhRuBpZUM6pJJuY8zBCjer+09uVvDVPDUxWzB0HZtDVD6gG7HgTvOwjTB1EGy7cTmDsaA7EVW4LCw006DZdVrNaAxgpMgF5gaQYDegMSOrh3gatjS3EF2sud3q9dpLYFgKVIxqAEAHYzI08/RsoyPDYJ8wXVT/wDa8SQTveO6Te8lxtqcbLO5T5W0quD4ZrV2Ghh2DLsMTqe46ji6ptBgmWcrlwMzYeFWrh/h/DYGmexaxrh4n3Ljz/mPNzyJFgDyXJnfF7GtjuEm+lpd2ggQAQBYyT3iRAuNXOsVs7rVJDC6mHbnUS7+34aYJv3QD5lRMbktpYs44kaxwBsQ7WWNcCXEjug7xeCdWnYRMQaxXrvrG4DGTOhvhkWBP5j5n2hMJlt5j75yprCZWTsFrjhMS3aPwuDU3gMrJ5KWy7h/mQrFhsA1oEALRS5SOHLcnDRKl2MhZAL6p0yt2IiKUCIiAsKtIOEHZZog5aeXMaZAv53XSAvqInexERECIiAiIgIiICIiAiIgwqNkKl4/gfB18W6riaRqOIAAcXdloAsNIImL7yFd1y47B62kbHkdoPkqZ4+3S2N0qOM4Bwrw8Mp9iKkhwY4lhkRIouJY0xFwJEWUPgOAsJgW9pVb2sQ3W+HNuYH8nwgcvitPJSmPyXFNkCtVjyef8qEr8M1HGamt56uJd9Vl/wCeX5ayx3Zjxo1pLKXe8Imn3dgCe/zvaeXmoLG5tiK5uTTB+FhI9LzO32VM4XhV0+EqYwnBh+Kytj45im1TMFlQ6fopzCZE50Q1XPCcOsZyCk6eFA2C00pc4rOC4X5lTuFytrBYLuAX1TpS5WsWtWSIpVEREBERAREQEREBERAREQEREBERAREQEREBERAREQfC1Y9kFmiDAUwsgF9RAREQEREBERAREQEREBERAREQEREBERAREQEREBERAREQEREBERAREQEREBERAREQEREBERAREQEREH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270" name="AutoShape 6" descr="data:image/jpeg;base64,/9j/4AAQSkZJRgABAQAAAQABAAD/2wCEAAkGBhQSERUUEhQWFRUVGRcYGBcXFhkWFRcUFhcWFRUVFRUYGyYfFxkjGRcWIC8gIycpLC0sGh4xNTAqNSYrLCkBCQoKDgwOGg8PGiwcHyUsLCkpLCwsLCwsKSwsLCksLCwsKSwsKSwsLCwpKSwsLCksKSksLCwpLCw0LCwsKSwsLP/AABEIALoBEAMBIgACEQEDEQH/xAAcAAEAAgMBAQEAAAAAAAAAAAAABQYCAwQHAQj/xAA9EAABAwIEAwYEBAYBAwUAAAABAAIRAyEEBRIxBkFREyIyYXGBQpGx8AdSocEUI2KC0fEzcqLhFRYkQ4P/xAAZAQEAAwEBAAAAAAAAAAAAAAAAAQIDBAX/xAAlEQEBAAICAgICAgMBAAAAAAAAAQIRITEDEkGRUWEicUKx0RP/2gAMAwEAAhEDEQA/APcUREBERAREQEREBERAREQEREBERAREQEREBERAREQEREBERAREQEREBERAREQEREBERAREQEREBERAREQEREBERAREQEREBESUBEXyUH1F8lfUBERAREQEREBERAREQEREBERAREQEREBERAREQEREBERAWL6gAJJAA3J2WjG45tJsuPoOZ++q8t4241qOcaTXBkeh0Fwtbm+IIk23tYKty1wmRac//EujQJbTHaPHnDR0J5wf9SvPs5/FnEu8FTQJ2Y0bR+YiVTquZhr7gVG94u1Oc0OdB3LTqnU4E3E7WuVCirBkR+3yUJWXGcdYqoyH4ioXE7io4ANvaAYMqJ/9wVt+1qD+919+h8yoqpXJGmYG/LcgCZ+/ZZ4iiWPDKgczwyHNIMGCDpPkZhNpmKapfiBi6X/HXqNG3jd+5uvQuCvxTxApGpjD2lEW1EBtTeJEWfysefNeUVssbiMYaODksc4hhdIOgfE6ZOwJO19gLBTHG9YUXDCMJ0UtxpjSY7jdgTY6jMySLqty5ki3r8v0plGeUcVTFShUa9p6bjycDdp9V3gr8i5JxLXwr9dGo5h2lpIkdD19164PxaxFGlQrVGsqMqgSI0EGJMOb1AMSFf2Z6r19FXeFeOcPjm/yzpfEmm4jVGxLT8Qn3HMKxKyBERAREQEREBF8JhVrOuICe5SMDm7mfJvT1Vcspj2mTaVzDPqVGzjLvytuffkFV8fxlVcf5cMHpqPuT9AFH1WElYmgG8r8+vp9/wCufLyW9NscI2Mz+vOp1ZwI+G3yIiFMYbjgiz6c+bTH6H/IVeNEHe6VMLELOeXKLekr0DLs8pVrMd3vymzvlz9lILytryxwLSQ4Gbb2V6yHPRVa1rvHpBnk7zHmunx+T27Y5YaTSIi1UEREBERAXPjcWKbC4+wG5PIBbyVQ+IeIGuc57naaVLU0HkXAHtHR8cRAA3M7QFTPL1iZNofjfiQsaNJa+rUkC8ta0TdonwtMHzJ5/D5dnOKcyBN3AukmXXPiO5Bd53+a7c+zkuL6rgAX2AHwt+Fo6WknzJKgc9xNKpVdUwzOypNDGhrnAvJ0wXOv3nOIc4kWE9FXGaW7cLqt/uBzWt9VWLLfw/xlWpTaKYa14Y41C4FrGVJIL72dAJ03O2yiM4oUGVdNCoa7APGWdmHOE6tLSSdPQm5+Snc+FpGOCxPZVWPAaS0hw1sD2kg2Bbs4SNlKs4jrNqGs7TWe6mabalRgmk494upNEAOaXPhxHMncqHw+LcwkgkEtLSRGrS4AP5TtafXlIWeAwhxNZlJswSSdPw0xcx7CPWOqpZ+V4tfAuG/hqFbH1PhbFPc7OGoH/qdpA/2qVjsa+tUdVqOl9Qlzj1cT9x5K7fiBm7Wsp4KiwU2ANe9oMnVpHZtM9G3929AqG6kbXn35jr0hRhP8r8mf4fLnbc7RefLzVv4jw5p4KiwjZ4YTNtVJrwRpnk4kE2u0wo7g7LhUxtMWOgl5BiHaIMX3EwT5T5KR/EHFB1anh2EHsWjVB8VeqddR3rJb5XKW7ykRrjbq4SccO0VnP0Bj8O8EWOiuGtePSHtP9kr9DZNmHa07+IWPn0PuvB81ZpwlVjBPbVqOHpujcUhSpCJA3NJ5XpmUY3szNgYh24kT3TBVcc/5f2ZY8L7K+qOwOYB6kV1MBERARFx5pjxSpl3PkOpUW6EZxBme9Nv90cydm/v7KtuWx9Yvv1k385k+i1F0HrufpA+Z+q5M8t8t8Y+usJ+X7H/Hz6LVTb8/RbKbiT77n6r61kEHl9T1WbTp9p0B819rNss22gzI+5XJisR/5UXhM5clY/fkOfquzIsQ4PF7MGodYkz+qja7l05eYDja4AE9Bz+cBaePtTN6DlGZdq3zCkFX+FmGJVgXa5qIiICIsajwASdgggeMMydTo6KZipUIaD+UGZeRz0tDnRz0wvKONs2GpuHpk6GAF8um42bPURJ6kjorPxLncufXcYZRBFjuQYa0dS6oA3/83H4lR+GMk/jKjjWq6Lte8kgkgukxq8hubXbvEHDe77VfXwpeaY7UYEAAnbnt8ullyBxLdMnTOqJMAi09Ot1Ocb5DTwmJ7CnVdULGtNSWgQ90uDGkG/cLbnmCoU1SQ0OjabATDju6LnYWJ2tZW7WjtpZ/XbQOGa9zaUhxaCRBGoECCAAS8kgbkDouGnpDgXAuaNwHaSbGIdBgc9llRpiOfltF5F/ce8LdlefVcNq7ItHaBodqY2oIadTfE0wQb/JEtFGlLTpcAehtIgF0xyifkrdwrhxgcMcY69SoNLA4QDq1aQPWA4zyFlH8E8O/xuIL6smiw6qh8Ot5l2iYEXuY5eoXzjPPW16wax38mk5wDS0gEyAXCNgYgAbAearf5X1+0zibQWKqPq1HVKji5zyXFxvJNz73FvMLXVqR9d7yDuevO/8AlZvdFg6xETe/OIOwNv16q0fh/wAJuxVYVHsJoMcBB+NwMgGTdrSLxvOm8mJysx5TOU7wll7MvwNTF12TUeJEg90ETSpjbvOcQT/lVnhHCPr4l2KqEucxwc03OvFVZNIHoAdVQ9AxdvGmeOx+KZhcMC5jX6W3gVKvhLjy0ATHlJVqLqWVYMOBFR4FSlRAv22JcWdrVLQDbYCb6GjbXfHmT91bj6cdTD9vmVHDNLjRwLGveWQQ6taCfMk3n+rqVcsYbSYk9Nr/AOlxcE8NnB4Yvrn/AORXPaVy4yQTMMkcxqM+ZPRYuqOtrMuO8bbkNgcrRZVw5zn6MuMU7keOIMK74Z8tC88ywd4K95ce6u2Oex2oiKVXx7oEnkqNnuYurVCB4QYb5+f1/Xop3iXMNIFNpu67vJv3+3VVdp1OkbCR6AeKP0Cw8uXw0wny+h0WHp6nbbpyCFnMfZ+/2K+Nv+ltrbATyn9IJ5LoqCBH+vUjl6LnvLZrY7ksnNj9VrbSj7uTvK+vdM+W/QeX31QY1a8CFxkrZqkyVz1sX7R9f9Kna/TRVMmB9/cLuaIa1uxO0esyVzUW6rkCJAPpcx63CkcnwZqVRzAsOnsunx4ssl0yOhppDzUisKNPS0AclmulziIiAq3x1nP8PhnOG9uU3JDG/wDc4H2KsZXlXG+bNq4qkx5/ks1V3iCdTGNc2mLdTJ91TO8LY9qtx7jpfTwzZDWAOdfckQ0Efm0jV170qmZxWeGtBADXtL2D4oe4s1EAXns3ATI0m0SpSnj2nE9vig4h1TVUb8RaHXp9ZsGLg444gGNxJrNY1jYawBrYJ0gCXH5gD8ob71k1wt3ygtZcZkkk8yZ9zJnbf9Vm0gOEjUGkFwmJb0DhsD1HVZCm6zGglxMQGkkvJgNAF7/O3ossfhXUiWukTPSLGJa4WcyQbgm4PRSl18RcRPxeIdXe2nTLwGhlMQ0NYNIDju42EkzMDkABxZZlr8RVbSp3cSZJ2DQLvcSfCPP91rw+Hc8hrGuc9xhoAvJJ0gdZP0J2XoFA08owbg7S/F17aCBpGnqZ8DXE9NRB5G1crrpaRx8TZm3BUBgcO6CWjtYuYIBLXuE955N9OwtztS+0PxSQZ3Jk7D7v0R+Ic97qjzqLiXHUDJO5J/XY/KEptNQtY1pLnGGhtyZNmgddr+SmT1it5TuE4RdWxVGjTrMdTqtFQVWxIp/HqZJLajXAt0nne4Mqz8dcRswtIYHDd1zGhri2QKdKJAkeKo4EkuEWd1Nsmmnk2D7rg7FVgLAAhzi0EO1RPZMBgR4nettPAnBz8W44zGElpcXMDxJqu3NR39FoH6RYnK2Xm9NJxw6/w9ySnhaNTF4kta4ATquaVIgEjTuHvaYA309NV5bhHK3Y7Ef+pYlvZ0mWwVKIAAP/ACkfrPNxJ2a1RmFywZliG0GPccFROqvU1R/EV7u0MAAHMiRYDb4F6LmWIZTZF2taA0gCzRECOgAgR0WeV+6mRy5tigIcSA0ahA+KY673t6SoJji4yea0VMYarpM6RZoPIfSdl3YOhK38eHrFMrtLZTSuFdcAyGqv5NgrhWimyBC2jPJmsaj4BJ2F/kslzZk2aTx/SUqim4uqatVzupgfp9L/ACC11AGtgfbRYfPf1K6Kvc5XP+N1HvcfaP06/wCFyZV0Rt1bH5R12J9OQ8hPNZA/f+1zive3+l1inAFpJ+ySqdLaYHoFqrNgRt0HX+on6fNdNEgnTMD4j1PQeQXLmZAALdjtt895ULTtwV6vKffoFyxrO0AWHmeU/X2R7CbfZ62XWWaLC77QPyiIJPmpxx2mvoYSezb5SfSBc9Y/SFeeHcsFNkwoXhrJbgn1JVyY2BC7McdOfO/DJERXZCIiDlzOqW03aRLjDWjzcdI+s+y8K4mzGKdSq1x7Ss802Qbtw1EuBIIPxOaD/dymV63xxmgoUNRm2t0DmGU3Ejyt+y8EfWNOvhwYf2Ia8jdpc0ySQLkFtNp3WWXOS86beIMjdSwdGq4ODn1qrNU906Q2AAdyXir3v6fQmoSLTFjuN/OJ3Vk42zJ9erSa94PZ0KLQGu1tA7MOMzbWZDnaQReJMEqCpnukNiT3ZjYWmB6gD5olvp1wym5uj+Y4jvkzppAeGn0c4xLvygAWc5dOEbTrNc7EV3tNNumhSbTfVc9xktptM6abNU2ndxgLRlOX1qlQNw9PtKgY54aGh3da2S7Q6Q53PneFbaOHpZRSFR+mpjHbNJJ7IO8bQ0XB0nvVDBuQNrxbpaRjllKnlbTXxQNXFO1BrDqOkwLNcbSBGp14jSBvNIzbNX4mq6pUcCXHe+lrNmtEkw0W67nnM7syzV2Ic99UkvMREaQy8taDcAWiL7zK58Jgn1HhtNpcXEwG8xF5iwEb9LJJrm9l54jHC4R9RzGU2lz3EaWt3Lrx7zf0+a9LwWU4bKaIr4mH1yHQGuvrIEUqR5QCCX9DPQLRg6NHJma6hZWxNVtmtdEAwdDXEGKcSXPIBcYaBuuPIsjq5liO3xs9mYdpb3AWGdNhBaw6YG73xIsC4Uyvt/X+1pw58pyrEZvinVqsFtgSLMDQCRTb5AXvMkibEkXarXfiycvwbx2NNobisTHdYD3ewoxvUIgT68pnXTY/Gzg8uIo4SmQK+KaSGSN6WHAjUdpPpcDxXfJsmp4HCso0BpDbCSNTnG7qjos4mJ+kAAKlqWvC4Glg6DaNFoY1gs0mXTuT5km9+d7AKoZpmhru0gnQPTvO6yNx0/0u3iTMgSabBBEhxmYBMlo6Enf7iMwmHjkr+PD5pb8OjCYfZWbKsvkiy48qwMkK7Zbgg0LdS3TdgcIGBdaIrMaLGpsZWSj85xEM0jd1vbn/AI91GV1NpnNVnEQ5xI22HnFgPluuDFD5nn5qYfRgXiBuQuCs0bx6Dy5e5Xn5XbqxceFoXn38lMNZ3CfbyXNgMNLiT05XufvyXbi3NYyHPaznDiL+d/2CtJwte0bWAAtuFHuw5cZbHUz4QPMm3suqrXoz/wAmqI8IJ+Vr7rCpinP7tJpY3kTufM3J5ndWmFptyvIpd0AOe6LxsLH6/fMSWR5IXOk3JuSV05Rw24nU6TO5JklW/C4NrBAC6ccNMc8zB4UMbAW9EWjAREQEREFB/FLExSe2QA6lo3vNarTpi3MQCf7R1Xh2PxjRUrSxridbBuA0iGmpaCXd1xHmZPNeufi5mAaS0xJOG6ghrXVqriHcvDHv5Lw7WTMdTHn1n75rKc21f4jFpt67mb8hHmu+hl2pwYSASQCR3g3Vu606uYgGZEeunD4MuIi56dSbtbEb+2xHRXfIsOzB0W4h7Q/EPnsGlxBbMN7R0WZA8N9QnaTIZXSYm8yfhsudVrYamGVKlIBtOoRTqMaGlj4Y2zA52iQSXOIcBcuI8pzTGVK1V1SqS6o8nUSACTs2ALBouIG0KWzHE1HVXPqVS52rxHd1jJbsAB08vNd+ScD1MSDWcRToi5eS0SBdwbqIA7oJJMAX3IIVZPXmrdq9lGRVcTUFOm0EncuIDWyTBc47AwT9JtN4rY2hlFJ1Gi3+Ixjo7R5ALWEQQCAdh4tIuDp1GYj7is7c4fwWUMc2kLuqtF3W7z53At/yO7x+ECwW7A5RhsD/ACm6sbmD7BtAmaRP5XERTuBLzLv+ndVt339f9T05sq4Ua1hx+bVe87vNp1JmbwaoMS6ILaQttqEHSp3IsnxGPYzVrwmXgucACBicUJnU5wA0NLdz0t3txdKHDrK4w9fFUmh1Fp0UtWunTeY1PvTbrf3W+LUNyJ3PXi85h5aQGgiz9YBtcz0aBBmeceazuX2tIwwzKeHpspUmhjWgFtNgIYASAJeAZu4ebjJvdV/P83h2lh74Jda+kkRJJ3dEwOUjoAdGccRmqdFEyBvUA0gnYmmDcWtqJ9Oqj6GEV8PH81Nv4a8Phj7n7v5qay7L55LLA4C8QrdlWUaRJXQpeGzKcrDRJUy1sL4ynCzUxjbsREUoFB5u+agHQQPU3P6KcUBih/MeC0i/iAtpd8QeYE7iNxHpOXl60vh25a14bIMGT5nzgbD72XJXp7lxAaCb7W2Enl1gXW+tjtJ00WSNi5xIHs2JP6LCjkNSs7VUuBsNmj0b+6wnjtdG4inYypVOmiCxg+IWcfT8v18xspHLuEJ7zhvuTcn5lWXA5QynsJPVdwC6McJGWXk/CGo8MUxvf9F20cppt2au1FfTO5WvgbC+oilUREQEREBERB4p+PjHMfTeNnAT66arfofovMcqwAc4te8MLWvJ1WnSzU1l9i86WgX8XlB/SHH3CzMbQDXASxwdqO4bfVHmvz9n+VHC1n03GNLrx4nAiWuA9DubCfY5e0mXq09d4+yby6tQp4d73Uw97yKYL/GS0BxdTdEMGqz7GG0wD/yKNzDFGu97qji99Ykw2Q4uaRDQ0ssIdAAmQJgkqV4K4ebj3F9Qup4eiA2YGgDxdk1xMudFyYMTJi078ZicPRrVP4IdodToqVtLhRuBpZUM6pJJuY8zBCjer+09uVvDVPDUxWzB0HZtDVD6gG7HgTvOwjTB1EGy7cTmDsaA7EVW4LCw006DZdVrNaAxgpMgF5gaQYDegMSOrh3gatjS3EF2sud3q9dpLYFgKVIxqAEAHYzI08/RsoyPDYJ8wXVT/wDa8SQTveO6Te8lxtqcbLO5T5W0quD4ZrV2Ghh2DLsMTqe46ji6ptBgmWcrlwMzYeFWrh/h/DYGmexaxrh4n3Ljz/mPNzyJFgDyXJnfF7GtjuEm+lpd2ggQAQBYyT3iRAuNXOsVs7rVJDC6mHbnUS7+34aYJv3QD5lRMbktpYs44kaxwBsQ7WWNcCXEjug7xeCdWnYRMQaxXrvrG4DGTOhvhkWBP5j5n2hMJlt5j75yprCZWTsFrjhMS3aPwuDU3gMrJ5KWy7h/mQrFhsA1oEALRS5SOHLcnDRKl2MhZAL6p0yt2IiKUCIiAsKtIOEHZZog5aeXMaZAv53XSAvqInexERECIiAiIgIiICIiAiIgwqNkKl4/gfB18W6riaRqOIAAcXdloAsNIImL7yFd1y47B62kbHkdoPkqZ4+3S2N0qOM4Bwrw8Mp9iKkhwY4lhkRIouJY0xFwJEWUPgOAsJgW9pVb2sQ3W+HNuYH8nwgcvitPJSmPyXFNkCtVjyef8qEr8M1HGamt56uJd9Vl/wCeX5ayx3Zjxo1pLKXe8Imn3dgCe/zvaeXmoLG5tiK5uTTB+FhI9LzO32VM4XhV0+EqYwnBh+Kytj45im1TMFlQ6fopzCZE50Q1XPCcOsZyCk6eFA2C00pc4rOC4X5lTuFytrBYLuAX1TpS5WsWtWSIpVEREBERAREQEREBERAREQEREBERAREQEREBERAREQfC1Y9kFmiDAUwsgF9RAREQEREBERAREQEREBERAREQEREBERAREQEREBERAREQEREBERAREQEREBERAREQEREBERAREQEREH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1272" name="Picture 8" descr="http://t0.gstatic.com/images?q=tbn:ANd9GcRzW_IAqi3pznzPEuZ1I_amCs7AW-eErkMVQ3dxYkGy174pnMUR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3857652" cy="2638634"/>
          </a:xfrm>
          <a:prstGeom prst="rect">
            <a:avLst/>
          </a:prstGeom>
          <a:noFill/>
        </p:spPr>
      </p:pic>
      <p:pic>
        <p:nvPicPr>
          <p:cNvPr id="11276" name="Picture 12" descr="http://t0.gstatic.com/images?q=tbn:ANd9GcQid1jWIpZR2rj1BaFUGz1dAhI-GAjuvv44Mip_2Deqrg-tKQpy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5419731" y="3009897"/>
            <a:ext cx="2876570" cy="3429024"/>
          </a:xfrm>
          <a:prstGeom prst="rect">
            <a:avLst/>
          </a:prstGeom>
          <a:noFill/>
        </p:spPr>
      </p:pic>
      <p:pic>
        <p:nvPicPr>
          <p:cNvPr id="11278" name="Picture 14" descr="http://t0.gstatic.com/images?q=tbn:ANd9GcTWlI3Wh3bSe8dZDvs5Sc5yoCq7ns5ek8e_fL_swC8Lfp55nKWF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714356"/>
            <a:ext cx="3571900" cy="2393174"/>
          </a:xfrm>
          <a:prstGeom prst="rect">
            <a:avLst/>
          </a:prstGeom>
          <a:noFill/>
        </p:spPr>
      </p:pic>
      <p:pic>
        <p:nvPicPr>
          <p:cNvPr id="11280" name="Picture 16" descr="http://t1.gstatic.com/images?q=tbn:ANd9GcRqeS1NScI4a_k_pBGP3mcj_rtw_ghlvR1JPAFFNaBJ_mNOx8Y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785794"/>
            <a:ext cx="4204124" cy="2357454"/>
          </a:xfrm>
          <a:prstGeom prst="rect">
            <a:avLst/>
          </a:prstGeom>
          <a:noFill/>
        </p:spPr>
      </p:pic>
      <p:sp>
        <p:nvSpPr>
          <p:cNvPr id="10" name="9 Almacenamiento de acceso secuencial"/>
          <p:cNvSpPr/>
          <p:nvPr/>
        </p:nvSpPr>
        <p:spPr>
          <a:xfrm>
            <a:off x="285720" y="214290"/>
            <a:ext cx="1571636" cy="150017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Ricino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64%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1" name="10 Almacenamiento de acceso secuencial"/>
          <p:cNvSpPr/>
          <p:nvPr/>
        </p:nvSpPr>
        <p:spPr>
          <a:xfrm>
            <a:off x="4643438" y="214290"/>
            <a:ext cx="1571636" cy="150017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Nuez </a:t>
            </a:r>
            <a:r>
              <a:rPr lang="es-ES" dirty="0" err="1" smtClean="0">
                <a:solidFill>
                  <a:schemeClr val="tx1"/>
                </a:solidFill>
              </a:rPr>
              <a:t>bras</a:t>
            </a:r>
            <a:r>
              <a:rPr lang="es-ES" dirty="0" smtClean="0">
                <a:solidFill>
                  <a:schemeClr val="tx1"/>
                </a:solidFill>
              </a:rPr>
              <a:t>.</a:t>
            </a:r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62%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" name="11 Almacenamiento de acceso secuencial"/>
          <p:cNvSpPr/>
          <p:nvPr/>
        </p:nvSpPr>
        <p:spPr>
          <a:xfrm>
            <a:off x="928662" y="3071810"/>
            <a:ext cx="1571636" cy="150017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Girasol</a:t>
            </a:r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45-50 %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12 Almacenamiento de acceso secuencial"/>
          <p:cNvSpPr/>
          <p:nvPr/>
        </p:nvSpPr>
        <p:spPr>
          <a:xfrm>
            <a:off x="4357686" y="3143248"/>
            <a:ext cx="1571636" cy="150017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Maní</a:t>
            </a:r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40-50 %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ES_tradnl" sz="3200" b="1" dirty="0"/>
              <a:t>COMPOSICION LIPIDICA DE ALGUNOS COMPONENTES DE  DIETA</a:t>
            </a:r>
            <a:endParaRPr lang="es-ES" sz="3200" b="1" dirty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10000" cy="4114800"/>
          </a:xfrm>
        </p:spPr>
        <p:txBody>
          <a:bodyPr/>
          <a:lstStyle/>
          <a:p>
            <a:r>
              <a:rPr lang="es-ES_tradnl"/>
              <a:t>MANTECA		Mirístico         2 %</a:t>
            </a:r>
          </a:p>
          <a:p>
            <a:pPr>
              <a:buFontTx/>
              <a:buNone/>
            </a:pPr>
            <a:r>
              <a:rPr lang="es-ES_tradnl"/>
              <a:t>		Palmítico	 25 %</a:t>
            </a:r>
          </a:p>
          <a:p>
            <a:pPr>
              <a:buFontTx/>
              <a:buNone/>
            </a:pPr>
            <a:r>
              <a:rPr lang="es-ES_tradnl"/>
              <a:t>		Palmitoleico   3 %</a:t>
            </a:r>
          </a:p>
          <a:p>
            <a:pPr>
              <a:buFontTx/>
              <a:buNone/>
            </a:pPr>
            <a:r>
              <a:rPr lang="es-ES_tradnl"/>
              <a:t>		Esteárico	14 %</a:t>
            </a:r>
          </a:p>
          <a:p>
            <a:pPr>
              <a:buFontTx/>
              <a:buNone/>
            </a:pPr>
            <a:r>
              <a:rPr lang="es-ES_tradnl"/>
              <a:t>		Oleico	45 %</a:t>
            </a:r>
          </a:p>
          <a:p>
            <a:pPr>
              <a:buFontTx/>
              <a:buNone/>
            </a:pPr>
            <a:r>
              <a:rPr lang="es-ES_tradnl"/>
              <a:t>		Linoleico	 9 %</a:t>
            </a:r>
            <a:endParaRPr lang="es-E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3810000" cy="2735262"/>
          </a:xfrm>
        </p:spPr>
        <p:txBody>
          <a:bodyPr/>
          <a:lstStyle/>
          <a:p>
            <a:r>
              <a:rPr lang="es-ES_tradnl"/>
              <a:t>ACEITE DE OLIVA</a:t>
            </a:r>
          </a:p>
          <a:p>
            <a:pPr>
              <a:buFontTx/>
              <a:buNone/>
            </a:pPr>
            <a:r>
              <a:rPr lang="es-ES_tradnl"/>
              <a:t>		Palmítico 	11 %</a:t>
            </a:r>
          </a:p>
          <a:p>
            <a:pPr>
              <a:buFontTx/>
              <a:buNone/>
            </a:pPr>
            <a:r>
              <a:rPr lang="es-ES_tradnl"/>
              <a:t>		Esteárico	 2 %</a:t>
            </a:r>
          </a:p>
          <a:p>
            <a:pPr>
              <a:buFontTx/>
              <a:buNone/>
            </a:pPr>
            <a:r>
              <a:rPr lang="es-ES_tradnl"/>
              <a:t>		Oleico	79 %</a:t>
            </a:r>
          </a:p>
          <a:p>
            <a:pPr>
              <a:buFontTx/>
              <a:buNone/>
            </a:pPr>
            <a:r>
              <a:rPr lang="es-ES_tradnl"/>
              <a:t>		Linoleico	 7 %</a:t>
            </a:r>
            <a:endParaRPr lang="es-ES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410368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GRASA</a:t>
            </a:r>
          </a:p>
          <a:p>
            <a:pPr>
              <a:spcBef>
                <a:spcPct val="50000"/>
              </a:spcBef>
            </a:pPr>
            <a:r>
              <a:rPr lang="es-ES_tradnl"/>
              <a:t>Palmítico	26 %</a:t>
            </a:r>
          </a:p>
          <a:p>
            <a:pPr>
              <a:spcBef>
                <a:spcPct val="50000"/>
              </a:spcBef>
            </a:pPr>
            <a:r>
              <a:rPr lang="es-ES_tradnl"/>
              <a:t>Esteárico	25 %</a:t>
            </a:r>
          </a:p>
          <a:p>
            <a:pPr>
              <a:spcBef>
                <a:spcPct val="50000"/>
              </a:spcBef>
            </a:pPr>
            <a:r>
              <a:rPr lang="es-ES_tradnl"/>
              <a:t>Oleico		36 %</a:t>
            </a:r>
            <a:endParaRPr lang="es-ES"/>
          </a:p>
        </p:txBody>
      </p:sp>
      <p:pic>
        <p:nvPicPr>
          <p:cNvPr id="101386" name="Picture 10" descr="3456754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276475"/>
            <a:ext cx="3200400" cy="2022475"/>
          </a:xfrm>
          <a:prstGeom prst="rect">
            <a:avLst/>
          </a:prstGeom>
          <a:noFill/>
        </p:spPr>
      </p:pic>
      <p:pic>
        <p:nvPicPr>
          <p:cNvPr id="101388" name="Picture 12" descr="jarrita_aceite_oliv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484313"/>
            <a:ext cx="2628900" cy="3211512"/>
          </a:xfrm>
          <a:prstGeom prst="rect">
            <a:avLst/>
          </a:prstGeom>
          <a:noFill/>
        </p:spPr>
      </p:pic>
      <p:pic>
        <p:nvPicPr>
          <p:cNvPr id="101390" name="Picture 14" descr="ANd9GcQ8Wu_IlxexrrMMmLpAlf9jNdr4PgQXkgOBcBAVvbN-eEt5BS6l4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508500"/>
            <a:ext cx="3200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0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01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01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01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1013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10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013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 animBg="1"/>
      <p:bldP spid="101382" grpId="0" build="p"/>
      <p:bldP spid="101383" grpId="0" build="p"/>
      <p:bldP spid="1013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QEBUPEhASDxASEhAOFA8QDw8PEBAQFBAVFBQQFBQXGyYeFxkjGRQUHy8gIycpLCwsFR4xNTAqNSYrLCkBCQoKDgwOGg8PGikcHSUqLCkqKSwpLCksKSkpKSksLCwpKSksLCkpKSkpLCksLCwpKSwsKSwpLCkyLCwpKSosLP/AABEIAP4AxwMBIgACEQEDEQH/xAAcAAACAgMBAQAAAAAAAAAAAAAABgEFAgMEBwj/xAA/EAABAwIDBAUJBwQBBQAAAAABAAIDBBEFEiEGMUFREyIzYXEWMlNzgZGTs9EHFCNSYrHSQnKhwTREgqLC8P/EABoBAQACAwEAAAAAAAAAAAAAAAACBAEDBQb/xAArEQACAgEEAQMCBgMAAAAAAAAAAQIRAwQSITEyBUFxE1EGIiMkNIEzUpH/2gAMAwEAAhEDEQA/APbEIQogEIQgBCEIAQhCAEIUoCEKVCAEIQgBCEIAQhCAwACzQhACEIQAhCEAvbTV8kUtMGOyh75mu7w2Ekf5QtG2HbUnrKj5BQpAaEIQogEIQgBCEIAQhCAxedCRvAPvSViONVLXFpe69s34ZAsPYm3ECBGbkjhp+ySauJvSFzCQLZDmC1zlRvxRs1RYrVXzdPNu81xBHcrPDscq3vy9IHm18pDfcqCWnLrBrsltDpvVnhMMbX3kJJsLENJF913KMJ32zZKNew/Dd32CFx4fmIzF+YXsABpYeK7FuKgIQhACEIQAhCEAIQhACEIQCxtj21J6yf5BUKdse2pPWT/IKhSA0IQhRAIQhACEIQAhCEBprHhrCSL93eUlV77udbdy8eKcMUAMR8R70nVAeSQLbi6/H3LRlk06RZwpVZSGF3SGzy3UaC6vqV5bI24Dwd9u5Ukccgfmu17Sb3uW5fHmremD7tA01zXDlqi3ZvaVDvQ26NthYcluXPh4/Cb7T/ldKuHPfZCEIQAhCEAIQhACEIQAhCEAsbY9tSesn+QVCnbHtqT1k/yCoUgNCEIUQCEIQAhCEAIQpQHPWQl7C0b96WKrCHudrG86HUX3q32kLzFaOoNO8G4LQ1zifykHgvPZzjWbSuLhyADVVy5sEXU5JMnGc4rhWWL6KUOAMEhABuQx3A6K8w3DXOcNJGt45mkfuk6WXGh/1MhA/K8XVVNtRibHdWqkc7iHOOluFlPH9GfMZJmJaia7R7bSMswDldbUo/Z9tMamDo5nj7yxzrtOhLCbtIvvTct/wQTtWCEIQyCEIQAhCEAIQhACEIQCxtj21J6yf5BUKdse2pPWT/IKhSA0IQhRAIQhACEKHvAFzuAuUBprq9kLczvYBvKQJ9qqqoqhG1xiiF+qwan+5yYa2XpHFx3ncPyhLGEtvVv5NXHy6xz3pdJEpY3+X5L0xE9/jqo6BdgapyLyM6bts6HRyNg70ubV4Ef+TEbPyOY4AWuct2u94sm4sWiriuxzd9xotukz/RyJmvJDfGmebYNVVDXRNlY49KGujmYNQT3r0HDtrZIXdFUtLm8JbdYD9XNY4PRj7oIxvjLgD3g3C7X07J4hnbw38QV66EpSW+Lr7ooqFcDJFK17Q9pBaRcEaggrNKuBOdSzfd8xdTyeZffFLvy/2u/dNS6S6TMJghCFkySoUFAQEoQougJQhCAWNse2pPWT/IKhTtj21J6yf5BUKQGhCEKIBCEIAXHislmW5m3sC7FWYwfNHiqurm8eGUkTgrkU9RT342PclrDJXR1T+N99+Nk1OOnsSpRPvVSLy2DI3Caf2LE0t0RoiqS8dVum65RMx9vOAWugkyttwW2okNlyJNqdJcFijjFS+9ifarBoNhfeeSrSy672yeaO79lr1M6VozFBg8eUyN3de49y3xxlpe3he48Cow5/4kl+bT7wt1Qeuf7Wr1GgzOWNWVJLk4Kp4DwedveE0RPuAeYulLEfOamehfeNp/SvQ4nwVn2dCEIW0GD1EZUvNlqjcgNxKxugqLoDIFZXWtF1gC7tj2tJ6yf5BUI2vP4tJ6yf5BQpoDQoUrAlQBmhYgqUBKqsZ3t8CrS6qsYOo8FQ9Sf7eRsxeRWSnqnwSxhutRIe5Ms/mnwS1hXbyLyenf6cyzLziMMWjVD9Qpj81Q5c1y/MbzWuxrdx/SuNy643bh+m60al8Eom+gH4sneIytlQeuf7W/utdCfxXcyxhWyq8/8A7QvRemSuC+CrkXJX1448kxYS68LD3BLGI4hE0hjpGhxF8t728SNyYcGeDC0tcHC2pBv7F6nTv8tFRtN8FjdQX2WGZa5XK0KMJ5kQuXK9xuuOqxYQ7/8ACNqKtk4xvhF3dTdLDdsoybaq2osR6UXbuUI5YSdJmXiklbLG6ha433WwKRroXNre1pPWVHyEI2t7Wk9ZUfIQprowNS1SlbVi5t1EGEblmhrbLJYBiqrGPOHgrZVWNDVveCuf6kv28jZj8kVUo6p8Et4Z2z0xy7vYlrD+2eF5DTeEy1PyiMMBuFk7ctNNuPis5NAuY/Ojf7Gp5XUzzh/af3VeXK1iGjT+lQ1PCRmJNM60pdwyMH7rg2rqrEQNc5sk4ADm2u1gOuvC/Ndw0uf0jTmBdea4fjb6jFGyPJNw5mT8m+wHdYLs+h78jkvZIqauSivke6TCmNFwwAkWJ0JPitjGyQHNEcnNhF2O9nBd9K3RbXsv/tenUmuUVY400dmG4m2caaPb57OLT3cwuiV2iWqqnc0iSMlrhuI/3zVvQYiJ481rPGj2cjzHcVew5VPh9mFadMzaNVz4jhYewk71vL9y7hDdtuYViUU1TJ207EKlwlpkLSdyasKw7owQNyopcPlZUHXjcHhYpop3Oyi/JU9Pj23aN2SbpGY0K2NctI5rYFcZpF/aw/i0nrKj5CEbV9rSesqPkIUkRY1oQhRMAhCEAKrxoeafFWirsa81viVQ9R/jSNmPyRSzbvYlvD+3f4pjqD1T4JbwnWZ/ivHaf/HNlqXki9oxofFZVG5TSstcInbouQ5fqG/2OB4VzF5o8FUOjKt49w8FHUu6olE11MmWN7hvbG52nMNK8RjrCypjncTcyMdZptfW2tu5e2VbSYpACQejfu3+aV4PURAm5Nspdu5jdqvT/hlJrJ/Rztf2j36hlu0LqKodlsQEsEbwb5mNPuGqvSV2cnBHE7jZi5t1W1ETo3dIzRw0I4OHIqyuoe24UIZGnZsnDcjpwzLO0SA6biOLXDe0q3slKGpdSyF4F43WztG/+8d6aGVTCAQ4EEXBBG5dWGeLjcnRXTbdGiemDn3W7o7DwR0zeY96PvDTxHvUvrY/9l/0lTNNtVkFzumGfTcuga6pHJGd7WSaa7F7avtaT1lR8hCNrO1pPWVHyELdHo1sa0IQsAEIQgBVuOHRviVZKpx13m+1UPUv40jZj8kUtSeqfBL2z+sr/FXdbJ1SqfZdvXef1LxkHtwTZal5oZYmWUPYswhef3Oyyc/QrqbuCxyqSVFuzKNcjMzXN5scOW9pC8Hr4ct2G7jmLXa8AbnwAXuwku4juH+QvEcbgDJXx2dnzyZnHi250/2vX/hmVTnH4Ofrl0x6+zTFA+DotzoXZDbkdQQvQS7ReJfZzipZVmInqStJaOJLNAb+C9jZPdt139UtsmaNO/YXttNsjQta1jQ+WTzWuvYDmVR4T9qxOlRAeeaKxBHC4KqPtRkvVR8ui/8AZK4dl03qOGK2qVWdFQtHs+H7WUdV1WyBrjpleMuviumm/Cf0ZPVOrOIF94B5LxOJ2v8A9ZO2ze0Dg0QyEuZa7bkl0f6mni3uUNVplnxuC4NcsW38yPRlshGq5aKo6Rl767iRx712QrwKjPHm2S7TLFqUbRuLf8Lrp33C5m7l0UYXtfTJvdt+5TydFJtZ2tJ6yo+QhTtcPxaT1lR8goXpY9FVjShCFgAhCEAKox/+n2q3VPj25vtVD1JXppJGzF5C5X+YfBV2ym5x/UVYYg7qEaX5XCrsBcIWPdJ1Ggk6nf4c141YpywSik7ZbcXvQyqVV0m0cEjsocQdAC4WBJVkSuFlwTxOpqiy1XZOZYvcputbitSRlGhjuu7wC8n25iArJA4uGrCNTYkjevVm+e7wH7JA+0ihIkZNa4cMpPeNy9J6Hk2ar5RS1auH9iJDiLoJmTMbbo5LgD+qMHrAL3TB65srGvabtc0PHgQvBKq97WN7XaAdGEr0L7McezROpySXQnTXfGTpZex1sN0NyOfCW2VmP2qUljFNbQXjNu/UJJDjlXr22mFfeKR7WjrAdI07+s3W3uXjUU2paePssVT00rhX2OvFnUyexA4Ef5VpQVdiDe1tQeN0v5TpYXVtQuLtDvH7KzRts9S2UxMkAHzXaHuKb4khbKszdIBuaxpv+rgnzDmukja8cRY+I0K856toW9RHJjjd9lSGRJuLOpi6aMb1g2mIWylFiR3rqen4JwmnJUapyTXBR7YdrSesqPkFCNsO2pPWVHyCheiRXGhCEKIBCgusFQYzjkjIXaPhc64a8MLyxv5yNyjKairZKEHJ0i+fJbX220ue5eaY/tu4zZZYZYoGuLPNcNebnDgl2TG6p0/3d2aaaJpk++ElsZDtxcOHhzXUydkfWc7pH2uXv1F+5p/2ufnzpqmjoYdPTvsuPvEUozNiu0gHMMzT70ubT4dW2b0ErOhYL9FIQC3vL+PtW6rxho6xeGj8oNtPBc+GY6JHEM6zW9XeCDcXPuXOjNp7qLjgnxfJz7P4a5zBNNNncHHLFCRluD/U/j7E2x7SPEjWPLbucG5dBe/fwSNtFhD4gaqlk6Jp1lhBOS5Ns7AOfJLbY8RDxL0b3tGuYC+nPLvus5dHDVcyaf2NMpKC2tHvpkbe2YX8UFeX4DtI+wbJHPI7g4RSG2vhdeh4PVzS5QaaQx+kkaYna9xXAzeizj4BtJcMyabvcPBV+1+DCpp3x/1Nb0jeeZvBXAhaJjlva2txoHDgDxUVL+uVPR4Z6fI93aoq5JKa4PnyWI63JHBxGns96Nm8aNJUskJtGTkcN/VOl/Ym37QcC6CYVDB+DISSzgHkce5efzRgC3Df717PDNZoc+5zJRp0z6Mo5hJGLEEEaLybbnADTTmVrfwpDmvwa/kVefZntV0jPu0h/FjGhJ8+Pn4hPeKYRHVRGNwzNcP881y3GWDJ0XcGS1T7R4O1+5XGGQuJDGtLnv6rQN5cTuVzi/2cVEb80I6Rm/L/AFBNGwex74D94nbaSxDW77A8fFW1ljVliU2y+2fwf7tC5hcHSOs5+UaAgaNHgmLZZ143t/LIbd11yVOgvw3KNlX/AIs4B0sw277nVME7yWyplq1Qz2WlrbOKyzKAF0SAu7YdtSesqPkFCNr+1pPWT/IKFtREaEIQogwk0S9jEr25iHO03hpsmNVmL07SL211vbduUZq0bMbqQkipqA0uOuYkgEncN11k6Y2FyDpfzWn913VLdSPYqmqksO5twO4LkzlydOK4CopmO0c1l7cYYyuIUgjaQwxsO8WjY0H3BaZMWjBDS8A63Dhr4rgxGvc5uWIk/rt5t1rpvgy3SstH45lblBzXFs2Vv7eKKfGZNfxHC+m5gI9yVaIywjLIM8d9HDzm+I4q7onsdYteLH2EeK3OG3o1qW7s76bEqjPkdPITfg6wczmnnC5iWZSSTa9ySbcgkll3StA1DQAbC5J7k8Q0QZGCAQDqSd5C2/U2xc5dJFacV4lc2rBqXRtBcImtaSBpmOpXDiFWc5AFir+GGziQALi5Ogv4pdx7E4ukIac7hoSBovN6bM8+WWSUXyRyJQikmVuIUIqY3Qyea7S+8g8wvL9q9lJ6GQMlaTG4B0cmuR7eQPNet4NLnlbmb1OKecTwqnrIHU8zGyROGUg2uOTm8iOa9PpIOr6RVas+UqKsfBKJozZ7CHD/AG1e77K7QsqImStOjxextoeIIXne2/2U1dBeSMGspbmzmNJkYOAkaP3CWNndo5KOXM25juQ+K+/vAO4rdnw71ZDmLtH0bYHULYwJY2f2njqIw9jw5vEk6g/lI5q6GIN5j2Ll7HF8otRzJrk6a1wyW7r+1a9iYy4zTEGxIjB8N6rK7ES6zG9ZziAAOZ3JuwXDRTwtj46vceb3alXNNjuW5miUt8+DtshTdCvmRZ2v7Wk9ZUfIKEbX9rSesqPkFCmgNCEKFEAtMset+e8LcoJQFFi2Esc0uYCHjhwShWREGxFl6HVkAXvZLuKUD5fN6N1+ZIPtVXPhUi1izOPZ5nj3VLXNizOzAXI3j8tl1Q4k0tAdG+Ij+nLnamCbZqruT0WbXgQf9rQ7Zuqzf8Z993D6qu8fCRtWZbrsqo+jdoBmHK1ippMCfLIMsIDeLr2Pt4Jmo9m6kb6cCxHnvaP9q7FI9ts7o2D8sbcy3Qxfchkyr2MsAwhkNtWucN55eCsMRlLmlrDbd1t9gO5ckMgHm39uhW9sl+CxNtpwS4NPfLKyehkk86RwsLdXRczNnGN149+qv2tCz6MLUsCIuvcq6fDGs1VhHOQOK2ZFOVWoLZwgzU/FXN3MLl5rtxsdFWkyR0PRTm5MsXUznm4bivT0XK3bmQcbPnWj2JxukkzwQv8AFpGV3c4FO+EUeOSWElHDEOL3yFv/AIi69TuUAFRlFS7Q+miq2fwowdeXLLLe4cBZsfcExMlWhoWwKUVQpI3ByLrALNSMC1td2tJ6yo+QUI2u7Wk9ZUfIKFIDSoQhRBCwcs1GVAc0kV1zPoWnhZWGVQWoSsrjR97veoNMT/W73qwMax6JR2ozaOH7mN51PfdT92au7olj0SzQs5BAFn0S6OjWWRRozZzdGpyldGRGVNqMWaMino1uyqbLNGLNGRZZFtsiyULNWRZNjWyyFIWYhqysskIRCyEIQC3td2tJ6yo+QUKNru1pPWVHyFKkBoQlzFMarI5SyOOmcwbi98wd7QBZcvlFX+ipPiVH8VGgNiEp+UNf6Kk+JUfxR5RV/oqT4lR/FKA2KLJU8oq/0VJ8So/ijyir/RUnxKj+KUBqsoslbyhr/Q0nxJ/4o8oa/wBFSfEn/is0BqUJV8oa/wBFSfEqPojygr/RUnxKj6JQGqyiyVvKCv8ARUnxKj6I8oa/0VJ8So+iUBpsiyVvKGv9FSfEqPojyhr/AEVJ8So+iUBpsiyVvKGv9FSfEqPojyhr/RUnxKj6JQGmyLJW8oa/0VJ8So+iPKGv9FSfEqPolAabKbJV8oa/0VJ8So+iPKCv9FSfEqPolAakJV8oK/0NJ8So+iPKCv8ARUnxKj6JQGpCVfKGv9DSfEqPojygr/RUnxKj6JQN213a0nrKj5BQuKQVVXNCZRBG2EyPHROlcXF0ZbY5ghZB/9k="/>
          <p:cNvSpPr>
            <a:spLocks noChangeAspect="1" noChangeArrowheads="1"/>
          </p:cNvSpPr>
          <p:nvPr/>
        </p:nvSpPr>
        <p:spPr bwMode="auto">
          <a:xfrm>
            <a:off x="63500" y="-1157288"/>
            <a:ext cx="1895475" cy="2419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28" name="AutoShape 4" descr="data:image/jpeg;base64,/9j/4AAQSkZJRgABAQAAAQABAAD/2wCEAAkGBhAQEBUPEhASDxASEhAOFA8QDw8PEBAQFBAVFBQQFBQXGyYeFxkjGRQUHy8gIycpLCwsFR4xNTAqNSYrLCkBCQoKDgwOGg8PGikcHSUqLCkqKSwpLCksKSkpKSksLCwpKSksLCkpKSkpLCksLCwpKSwsKSwpLCkyLCwpKSosLP/AABEIAP4AxwMBIgACEQEDEQH/xAAcAAACAgMBAQAAAAAAAAAAAAAABgEFAgMEBwj/xAA/EAABAwIDBAUJBwQBBQAAAAABAAIDBBEFEiEGMUFREyIzYXEWMlNzgZGTs9EHFCNSYrHSQnKhwTREgqLC8P/EABoBAQACAwEAAAAAAAAAAAAAAAACBAEDBQb/xAArEQACAgEEAQMCBgMAAAAAAAAAAQIRAwQSITEyBUFxE1EGIiMkNIEzUpH/2gAMAwEAAhEDEQA/APbEIQogEIQgBCEIAQhCAEIUoCEKVCAEIQgBCEIAQhCAwACzQhACEIQAhCEAvbTV8kUtMGOyh75mu7w2Ekf5QtG2HbUnrKj5BQpAaEIQogEIQgBCEIAQhCAxedCRvAPvSViONVLXFpe69s34ZAsPYm3ECBGbkjhp+ySauJvSFzCQLZDmC1zlRvxRs1RYrVXzdPNu81xBHcrPDscq3vy9IHm18pDfcqCWnLrBrsltDpvVnhMMbX3kJJsLENJF913KMJ32zZKNew/Dd32CFx4fmIzF+YXsABpYeK7FuKgIQhACEIQAhCEAIQhACEIQCxtj21J6yf5BUKdse2pPWT/IKhSA0IQhRAIQhACEIQAhCEBprHhrCSL93eUlV77udbdy8eKcMUAMR8R70nVAeSQLbi6/H3LRlk06RZwpVZSGF3SGzy3UaC6vqV5bI24Dwd9u5Ukccgfmu17Sb3uW5fHmremD7tA01zXDlqi3ZvaVDvQ26NthYcluXPh4/Cb7T/ldKuHPfZCEIQAhCEAIQhACEIQAhCEAsbY9tSesn+QVCnbHtqT1k/yCoUgNCEIUQCEIQAhCEAIQpQHPWQl7C0b96WKrCHudrG86HUX3q32kLzFaOoNO8G4LQ1zifykHgvPZzjWbSuLhyADVVy5sEXU5JMnGc4rhWWL6KUOAMEhABuQx3A6K8w3DXOcNJGt45mkfuk6WXGh/1MhA/K8XVVNtRibHdWqkc7iHOOluFlPH9GfMZJmJaia7R7bSMswDldbUo/Z9tMamDo5nj7yxzrtOhLCbtIvvTct/wQTtWCEIQyCEIQAhCEAIQhACEIQCxtj21J6yf5BUKdse2pPWT/IKhSA0IQhRAIQhACEKHvAFzuAuUBprq9kLczvYBvKQJ9qqqoqhG1xiiF+qwan+5yYa2XpHFx3ncPyhLGEtvVv5NXHy6xz3pdJEpY3+X5L0xE9/jqo6BdgapyLyM6bts6HRyNg70ubV4Ef+TEbPyOY4AWuct2u94sm4sWiriuxzd9xotukz/RyJmvJDfGmebYNVVDXRNlY49KGujmYNQT3r0HDtrZIXdFUtLm8JbdYD9XNY4PRj7oIxvjLgD3g3C7X07J4hnbw38QV66EpSW+Lr7ooqFcDJFK17Q9pBaRcEaggrNKuBOdSzfd8xdTyeZffFLvy/2u/dNS6S6TMJghCFkySoUFAQEoQougJQhCAWNse2pPWT/IKhTtj21J6yf5BUKQGhCEKIBCEIAXHislmW5m3sC7FWYwfNHiqurm8eGUkTgrkU9RT342PclrDJXR1T+N99+Nk1OOnsSpRPvVSLy2DI3Caf2LE0t0RoiqS8dVum65RMx9vOAWugkyttwW2okNlyJNqdJcFijjFS+9ifarBoNhfeeSrSy672yeaO79lr1M6VozFBg8eUyN3de49y3xxlpe3he48Cow5/4kl+bT7wt1Qeuf7Wr1GgzOWNWVJLk4Kp4DwedveE0RPuAeYulLEfOamehfeNp/SvQ4nwVn2dCEIW0GD1EZUvNlqjcgNxKxugqLoDIFZXWtF1gC7tj2tJ6yf5BUI2vP4tJ6yf5BQpoDQoUrAlQBmhYgqUBKqsZ3t8CrS6qsYOo8FQ9Sf7eRsxeRWSnqnwSxhutRIe5Ms/mnwS1hXbyLyenf6cyzLziMMWjVD9Qpj81Q5c1y/MbzWuxrdx/SuNy643bh+m60al8Eom+gH4sneIytlQeuf7W/utdCfxXcyxhWyq8/8A7QvRemSuC+CrkXJX1448kxYS68LD3BLGI4hE0hjpGhxF8t728SNyYcGeDC0tcHC2pBv7F6nTv8tFRtN8FjdQX2WGZa5XK0KMJ5kQuXK9xuuOqxYQ7/8ACNqKtk4xvhF3dTdLDdsoybaq2osR6UXbuUI5YSdJmXiklbLG6ha433WwKRroXNre1pPWVHyEI2t7Wk9ZUfIQprowNS1SlbVi5t1EGEblmhrbLJYBiqrGPOHgrZVWNDVveCuf6kv28jZj8kVUo6p8Et4Z2z0xy7vYlrD+2eF5DTeEy1PyiMMBuFk7ctNNuPis5NAuY/Ojf7Gp5XUzzh/af3VeXK1iGjT+lQ1PCRmJNM60pdwyMH7rg2rqrEQNc5sk4ADm2u1gOuvC/Ndw0uf0jTmBdea4fjb6jFGyPJNw5mT8m+wHdYLs+h78jkvZIqauSivke6TCmNFwwAkWJ0JPitjGyQHNEcnNhF2O9nBd9K3RbXsv/tenUmuUVY400dmG4m2caaPb57OLT3cwuiV2iWqqnc0iSMlrhuI/3zVvQYiJ481rPGj2cjzHcVew5VPh9mFadMzaNVz4jhYewk71vL9y7hDdtuYViUU1TJ207EKlwlpkLSdyasKw7owQNyopcPlZUHXjcHhYpop3Oyi/JU9Pj23aN2SbpGY0K2NctI5rYFcZpF/aw/i0nrKj5CEbV9rSesqPkIUkRY1oQhRMAhCEAKrxoeafFWirsa81viVQ9R/jSNmPyRSzbvYlvD+3f4pjqD1T4JbwnWZ/ivHaf/HNlqXki9oxofFZVG5TSstcInbouQ5fqG/2OB4VzF5o8FUOjKt49w8FHUu6olE11MmWN7hvbG52nMNK8RjrCypjncTcyMdZptfW2tu5e2VbSYpACQejfu3+aV4PURAm5Nspdu5jdqvT/hlJrJ/Rztf2j36hlu0LqKodlsQEsEbwb5mNPuGqvSV2cnBHE7jZi5t1W1ETo3dIzRw0I4OHIqyuoe24UIZGnZsnDcjpwzLO0SA6biOLXDe0q3slKGpdSyF4F43WztG/+8d6aGVTCAQ4EEXBBG5dWGeLjcnRXTbdGiemDn3W7o7DwR0zeY96PvDTxHvUvrY/9l/0lTNNtVkFzumGfTcuga6pHJGd7WSaa7F7avtaT1lR8hCNrO1pPWVHyELdHo1sa0IQsAEIQgBVuOHRviVZKpx13m+1UPUv40jZj8kUtSeqfBL2z+sr/FXdbJ1SqfZdvXef1LxkHtwTZal5oZYmWUPYswhef3Oyyc/QrqbuCxyqSVFuzKNcjMzXN5scOW9pC8Hr4ct2G7jmLXa8AbnwAXuwku4juH+QvEcbgDJXx2dnzyZnHi250/2vX/hmVTnH4Ofrl0x6+zTFA+DotzoXZDbkdQQvQS7ReJfZzipZVmInqStJaOJLNAb+C9jZPdt139UtsmaNO/YXttNsjQta1jQ+WTzWuvYDmVR4T9qxOlRAeeaKxBHC4KqPtRkvVR8ui/8AZK4dl03qOGK2qVWdFQtHs+H7WUdV1WyBrjpleMuviumm/Cf0ZPVOrOIF94B5LxOJ2v8A9ZO2ze0Dg0QyEuZa7bkl0f6mni3uUNVplnxuC4NcsW38yPRlshGq5aKo6Rl767iRx712QrwKjPHm2S7TLFqUbRuLf8Lrp33C5m7l0UYXtfTJvdt+5TydFJtZ2tJ6yo+QhTtcPxaT1lR8goXpY9FVjShCFgAhCEAKox/+n2q3VPj25vtVD1JXppJGzF5C5X+YfBV2ym5x/UVYYg7qEaX5XCrsBcIWPdJ1Ggk6nf4c141YpywSik7ZbcXvQyqVV0m0cEjsocQdAC4WBJVkSuFlwTxOpqiy1XZOZYvcputbitSRlGhjuu7wC8n25iArJA4uGrCNTYkjevVm+e7wH7JA+0ihIkZNa4cMpPeNy9J6Hk2ar5RS1auH9iJDiLoJmTMbbo5LgD+qMHrAL3TB65srGvabtc0PHgQvBKq97WN7XaAdGEr0L7McezROpySXQnTXfGTpZex1sN0NyOfCW2VmP2qUljFNbQXjNu/UJJDjlXr22mFfeKR7WjrAdI07+s3W3uXjUU2paePssVT00rhX2OvFnUyexA4Ef5VpQVdiDe1tQeN0v5TpYXVtQuLtDvH7KzRts9S2UxMkAHzXaHuKb4khbKszdIBuaxpv+rgnzDmukja8cRY+I0K856toW9RHJjjd9lSGRJuLOpi6aMb1g2mIWylFiR3rqen4JwmnJUapyTXBR7YdrSesqPkFCNsO2pPWVHyCheiRXGhCEKIBCgusFQYzjkjIXaPhc64a8MLyxv5yNyjKairZKEHJ0i+fJbX220ue5eaY/tu4zZZYZYoGuLPNcNebnDgl2TG6p0/3d2aaaJpk++ElsZDtxcOHhzXUydkfWc7pH2uXv1F+5p/2ufnzpqmjoYdPTvsuPvEUozNiu0gHMMzT70ubT4dW2b0ErOhYL9FIQC3vL+PtW6rxho6xeGj8oNtPBc+GY6JHEM6zW9XeCDcXPuXOjNp7qLjgnxfJz7P4a5zBNNNncHHLFCRluD/U/j7E2x7SPEjWPLbucG5dBe/fwSNtFhD4gaqlk6Jp1lhBOS5Ns7AOfJLbY8RDxL0b3tGuYC+nPLvus5dHDVcyaf2NMpKC2tHvpkbe2YX8UFeX4DtI+wbJHPI7g4RSG2vhdeh4PVzS5QaaQx+kkaYna9xXAzeizj4BtJcMyabvcPBV+1+DCpp3x/1Nb0jeeZvBXAhaJjlva2txoHDgDxUVL+uVPR4Z6fI93aoq5JKa4PnyWI63JHBxGns96Nm8aNJUskJtGTkcN/VOl/Ym37QcC6CYVDB+DISSzgHkce5efzRgC3Df717PDNZoc+5zJRp0z6Mo5hJGLEEEaLybbnADTTmVrfwpDmvwa/kVefZntV0jPu0h/FjGhJ8+Pn4hPeKYRHVRGNwzNcP881y3GWDJ0XcGS1T7R4O1+5XGGQuJDGtLnv6rQN5cTuVzi/2cVEb80I6Rm/L/AFBNGwex74D94nbaSxDW77A8fFW1ljVliU2y+2fwf7tC5hcHSOs5+UaAgaNHgmLZZ143t/LIbd11yVOgvw3KNlX/AIs4B0sw277nVME7yWyplq1Qz2WlrbOKyzKAF0SAu7YdtSesqPkFCNr+1pPWT/IKFtREaEIQogwk0S9jEr25iHO03hpsmNVmL07SL211vbduUZq0bMbqQkipqA0uOuYkgEncN11k6Y2FyDpfzWn913VLdSPYqmqksO5twO4LkzlydOK4CopmO0c1l7cYYyuIUgjaQwxsO8WjY0H3BaZMWjBDS8A63Dhr4rgxGvc5uWIk/rt5t1rpvgy3SstH45lblBzXFs2Vv7eKKfGZNfxHC+m5gI9yVaIywjLIM8d9HDzm+I4q7onsdYteLH2EeK3OG3o1qW7s76bEqjPkdPITfg6wczmnnC5iWZSSTa9ySbcgkll3StA1DQAbC5J7k8Q0QZGCAQDqSd5C2/U2xc5dJFacV4lc2rBqXRtBcImtaSBpmOpXDiFWc5AFir+GGziQALi5Ogv4pdx7E4ukIac7hoSBovN6bM8+WWSUXyRyJQikmVuIUIqY3Qyea7S+8g8wvL9q9lJ6GQMlaTG4B0cmuR7eQPNet4NLnlbmb1OKecTwqnrIHU8zGyROGUg2uOTm8iOa9PpIOr6RVas+UqKsfBKJozZ7CHD/AG1e77K7QsqImStOjxextoeIIXne2/2U1dBeSMGspbmzmNJkYOAkaP3CWNndo5KOXM25juQ+K+/vAO4rdnw71ZDmLtH0bYHULYwJY2f2njqIw9jw5vEk6g/lI5q6GIN5j2Ll7HF8otRzJrk6a1wyW7r+1a9iYy4zTEGxIjB8N6rK7ES6zG9ZziAAOZ3JuwXDRTwtj46vceb3alXNNjuW5miUt8+DtshTdCvmRZ2v7Wk9ZUfIKEbX9rSesqPkFCmgNCEKFEAtMset+e8LcoJQFFi2Esc0uYCHjhwShWREGxFl6HVkAXvZLuKUD5fN6N1+ZIPtVXPhUi1izOPZ5nj3VLXNizOzAXI3j8tl1Q4k0tAdG+Ij+nLnamCbZqruT0WbXgQf9rQ7Zuqzf8Z993D6qu8fCRtWZbrsqo+jdoBmHK1ippMCfLIMsIDeLr2Pt4Jmo9m6kb6cCxHnvaP9q7FI9ts7o2D8sbcy3Qxfchkyr2MsAwhkNtWucN55eCsMRlLmlrDbd1t9gO5ckMgHm39uhW9sl+CxNtpwS4NPfLKyehkk86RwsLdXRczNnGN149+qv2tCz6MLUsCIuvcq6fDGs1VhHOQOK2ZFOVWoLZwgzU/FXN3MLl5rtxsdFWkyR0PRTm5MsXUznm4bivT0XK3bmQcbPnWj2JxukkzwQv8AFpGV3c4FO+EUeOSWElHDEOL3yFv/AIi69TuUAFRlFS7Q+miq2fwowdeXLLLe4cBZsfcExMlWhoWwKUVQpI3ByLrALNSMC1td2tJ6yo+QUI2u7Wk9ZUfIKFIDSoQhRBCwcs1GVAc0kV1zPoWnhZWGVQWoSsrjR97veoNMT/W73qwMax6JR2ozaOH7mN51PfdT92au7olj0SzQs5BAFn0S6OjWWRRozZzdGpyldGRGVNqMWaMino1uyqbLNGLNGRZZFtsiyULNWRZNjWyyFIWYhqysskIRCyEIQC3td2tJ6yo+QUKNru1pPWVHyFKkBoQlzFMarI5SyOOmcwbi98wd7QBZcvlFX+ipPiVH8VGgNiEp+UNf6Kk+JUfxR5RV/oqT4lR/FKA2KLJU8oq/0VJ8So/ijyir/RUnxKj+KUBqsoslbyhr/Q0nxJ/4o8oa/wBFSfEn/is0BqUJV8oa/wBFSfEqPojygr/RUnxKj6JQGqyiyVvKCv8ARUnxKj6I8oa/0VJ8So+iUBpsiyVvKGv9FSfEqPojyhr/AEVJ8So+iUBpsiyVvKGv9FSfEqPojyhr/RUnxKj6JQGmyLJW8oa/0VJ8So+iPKGv9FSfEqPolAabKbJV8oa/0VJ8So+iPKCv9FSfEqPolAakJV8oK/0NJ8So+iPKCv8ARUnxKj6JQGpCVfKGv9DSfEqPojygr/RUnxKj6JQN213a0nrKj5BQuKQVVXNCZRBG2EyPHROlcXF0ZbY5ghZB/9k="/>
          <p:cNvSpPr>
            <a:spLocks noChangeAspect="1" noChangeArrowheads="1"/>
          </p:cNvSpPr>
          <p:nvPr/>
        </p:nvSpPr>
        <p:spPr bwMode="auto">
          <a:xfrm>
            <a:off x="63500" y="-1157288"/>
            <a:ext cx="1895475" cy="2419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30" name="AutoShape 6" descr="data:image/jpeg;base64,/9j/4AAQSkZJRgABAQAAAQABAAD/2wCEAAkGBhAQEBUPEhASDxASEhAOFA8QDw8PEBAQFBAVFBQQFBQXGyYeFxkjGRQUHy8gIycpLCwsFR4xNTAqNSYrLCkBCQoKDgwOGg8PGikcHSUqLCkqKSwpLCksKSkpKSksLCwpKSksLCkpKSkpLCksLCwpKSwsKSwpLCkyLCwpKSosLP/AABEIAP4AxwMBIgACEQEDEQH/xAAcAAACAgMBAQAAAAAAAAAAAAAABgEFAgMEBwj/xAA/EAABAwIDBAUJBwQBBQAAAAABAAIDBBEFEiEGMUFREyIzYXEWMlNzgZGTs9EHFCNSYrHSQnKhwTREgqLC8P/EABoBAQACAwEAAAAAAAAAAAAAAAACBAEDBQb/xAArEQACAgEEAQMCBgMAAAAAAAAAAQIRAwQSITEyBUFxE1EGIiMkNIEzUpH/2gAMAwEAAhEDEQA/APbEIQogEIQgBCEIAQhCAEIUoCEKVCAEIQgBCEIAQhCAwACzQhACEIQAhCEAvbTV8kUtMGOyh75mu7w2Ekf5QtG2HbUnrKj5BQpAaEIQogEIQgBCEIAQhCAxedCRvAPvSViONVLXFpe69s34ZAsPYm3ECBGbkjhp+ySauJvSFzCQLZDmC1zlRvxRs1RYrVXzdPNu81xBHcrPDscq3vy9IHm18pDfcqCWnLrBrsltDpvVnhMMbX3kJJsLENJF913KMJ32zZKNew/Dd32CFx4fmIzF+YXsABpYeK7FuKgIQhACEIQAhCEAIQhACEIQCxtj21J6yf5BUKdse2pPWT/IKhSA0IQhRAIQhACEIQAhCEBprHhrCSL93eUlV77udbdy8eKcMUAMR8R70nVAeSQLbi6/H3LRlk06RZwpVZSGF3SGzy3UaC6vqV5bI24Dwd9u5Ukccgfmu17Sb3uW5fHmremD7tA01zXDlqi3ZvaVDvQ26NthYcluXPh4/Cb7T/ldKuHPfZCEIQAhCEAIQhACEIQAhCEAsbY9tSesn+QVCnbHtqT1k/yCoUgNCEIUQCEIQAhCEAIQpQHPWQl7C0b96WKrCHudrG86HUX3q32kLzFaOoNO8G4LQ1zifykHgvPZzjWbSuLhyADVVy5sEXU5JMnGc4rhWWL6KUOAMEhABuQx3A6K8w3DXOcNJGt45mkfuk6WXGh/1MhA/K8XVVNtRibHdWqkc7iHOOluFlPH9GfMZJmJaia7R7bSMswDldbUo/Z9tMamDo5nj7yxzrtOhLCbtIvvTct/wQTtWCEIQyCEIQAhCEAIQhACEIQCxtj21J6yf5BUKdse2pPWT/IKhSA0IQhRAIQhACEKHvAFzuAuUBprq9kLczvYBvKQJ9qqqoqhG1xiiF+qwan+5yYa2XpHFx3ncPyhLGEtvVv5NXHy6xz3pdJEpY3+X5L0xE9/jqo6BdgapyLyM6bts6HRyNg70ubV4Ef+TEbPyOY4AWuct2u94sm4sWiriuxzd9xotukz/RyJmvJDfGmebYNVVDXRNlY49KGujmYNQT3r0HDtrZIXdFUtLm8JbdYD9XNY4PRj7oIxvjLgD3g3C7X07J4hnbw38QV66EpSW+Lr7ooqFcDJFK17Q9pBaRcEaggrNKuBOdSzfd8xdTyeZffFLvy/2u/dNS6S6TMJghCFkySoUFAQEoQougJQhCAWNse2pPWT/IKhTtj21J6yf5BUKQGhCEKIBCEIAXHislmW5m3sC7FWYwfNHiqurm8eGUkTgrkU9RT342PclrDJXR1T+N99+Nk1OOnsSpRPvVSLy2DI3Caf2LE0t0RoiqS8dVum65RMx9vOAWugkyttwW2okNlyJNqdJcFijjFS+9ifarBoNhfeeSrSy672yeaO79lr1M6VozFBg8eUyN3de49y3xxlpe3he48Cow5/4kl+bT7wt1Qeuf7Wr1GgzOWNWVJLk4Kp4DwedveE0RPuAeYulLEfOamehfeNp/SvQ4nwVn2dCEIW0GD1EZUvNlqjcgNxKxugqLoDIFZXWtF1gC7tj2tJ6yf5BUI2vP4tJ6yf5BQpoDQoUrAlQBmhYgqUBKqsZ3t8CrS6qsYOo8FQ9Sf7eRsxeRWSnqnwSxhutRIe5Ms/mnwS1hXbyLyenf6cyzLziMMWjVD9Qpj81Q5c1y/MbzWuxrdx/SuNy643bh+m60al8Eom+gH4sneIytlQeuf7W/utdCfxXcyxhWyq8/8A7QvRemSuC+CrkXJX1448kxYS68LD3BLGI4hE0hjpGhxF8t728SNyYcGeDC0tcHC2pBv7F6nTv8tFRtN8FjdQX2WGZa5XK0KMJ5kQuXK9xuuOqxYQ7/8ACNqKtk4xvhF3dTdLDdsoybaq2osR6UXbuUI5YSdJmXiklbLG6ha433WwKRroXNre1pPWVHyEI2t7Wk9ZUfIQprowNS1SlbVi5t1EGEblmhrbLJYBiqrGPOHgrZVWNDVveCuf6kv28jZj8kVUo6p8Et4Z2z0xy7vYlrD+2eF5DTeEy1PyiMMBuFk7ctNNuPis5NAuY/Ojf7Gp5XUzzh/af3VeXK1iGjT+lQ1PCRmJNM60pdwyMH7rg2rqrEQNc5sk4ADm2u1gOuvC/Ndw0uf0jTmBdea4fjb6jFGyPJNw5mT8m+wHdYLs+h78jkvZIqauSivke6TCmNFwwAkWJ0JPitjGyQHNEcnNhF2O9nBd9K3RbXsv/tenUmuUVY400dmG4m2caaPb57OLT3cwuiV2iWqqnc0iSMlrhuI/3zVvQYiJ481rPGj2cjzHcVew5VPh9mFadMzaNVz4jhYewk71vL9y7hDdtuYViUU1TJ207EKlwlpkLSdyasKw7owQNyopcPlZUHXjcHhYpop3Oyi/JU9Pj23aN2SbpGY0K2NctI5rYFcZpF/aw/i0nrKj5CEbV9rSesqPkIUkRY1oQhRMAhCEAKrxoeafFWirsa81viVQ9R/jSNmPyRSzbvYlvD+3f4pjqD1T4JbwnWZ/ivHaf/HNlqXki9oxofFZVG5TSstcInbouQ5fqG/2OB4VzF5o8FUOjKt49w8FHUu6olE11MmWN7hvbG52nMNK8RjrCypjncTcyMdZptfW2tu5e2VbSYpACQejfu3+aV4PURAm5Nspdu5jdqvT/hlJrJ/Rztf2j36hlu0LqKodlsQEsEbwb5mNPuGqvSV2cnBHE7jZi5t1W1ETo3dIzRw0I4OHIqyuoe24UIZGnZsnDcjpwzLO0SA6biOLXDe0q3slKGpdSyF4F43WztG/+8d6aGVTCAQ4EEXBBG5dWGeLjcnRXTbdGiemDn3W7o7DwR0zeY96PvDTxHvUvrY/9l/0lTNNtVkFzumGfTcuga6pHJGd7WSaa7F7avtaT1lR8hCNrO1pPWVHyELdHo1sa0IQsAEIQgBVuOHRviVZKpx13m+1UPUv40jZj8kUtSeqfBL2z+sr/FXdbJ1SqfZdvXef1LxkHtwTZal5oZYmWUPYswhef3Oyyc/QrqbuCxyqSVFuzKNcjMzXN5scOW9pC8Hr4ct2G7jmLXa8AbnwAXuwku4juH+QvEcbgDJXx2dnzyZnHi250/2vX/hmVTnH4Ofrl0x6+zTFA+DotzoXZDbkdQQvQS7ReJfZzipZVmInqStJaOJLNAb+C9jZPdt139UtsmaNO/YXttNsjQta1jQ+WTzWuvYDmVR4T9qxOlRAeeaKxBHC4KqPtRkvVR8ui/8AZK4dl03qOGK2qVWdFQtHs+H7WUdV1WyBrjpleMuviumm/Cf0ZPVOrOIF94B5LxOJ2v8A9ZO2ze0Dg0QyEuZa7bkl0f6mni3uUNVplnxuC4NcsW38yPRlshGq5aKo6Rl767iRx712QrwKjPHm2S7TLFqUbRuLf8Lrp33C5m7l0UYXtfTJvdt+5TydFJtZ2tJ6yo+QhTtcPxaT1lR8goXpY9FVjShCFgAhCEAKox/+n2q3VPj25vtVD1JXppJGzF5C5X+YfBV2ym5x/UVYYg7qEaX5XCrsBcIWPdJ1Ggk6nf4c141YpywSik7ZbcXvQyqVV0m0cEjsocQdAC4WBJVkSuFlwTxOpqiy1XZOZYvcputbitSRlGhjuu7wC8n25iArJA4uGrCNTYkjevVm+e7wH7JA+0ihIkZNa4cMpPeNy9J6Hk2ar5RS1auH9iJDiLoJmTMbbo5LgD+qMHrAL3TB65srGvabtc0PHgQvBKq97WN7XaAdGEr0L7McezROpySXQnTXfGTpZex1sN0NyOfCW2VmP2qUljFNbQXjNu/UJJDjlXr22mFfeKR7WjrAdI07+s3W3uXjUU2paePssVT00rhX2OvFnUyexA4Ef5VpQVdiDe1tQeN0v5TpYXVtQuLtDvH7KzRts9S2UxMkAHzXaHuKb4khbKszdIBuaxpv+rgnzDmukja8cRY+I0K856toW9RHJjjd9lSGRJuLOpi6aMb1g2mIWylFiR3rqen4JwmnJUapyTXBR7YdrSesqPkFCNsO2pPWVHyCheiRXGhCEKIBCgusFQYzjkjIXaPhc64a8MLyxv5yNyjKairZKEHJ0i+fJbX220ue5eaY/tu4zZZYZYoGuLPNcNebnDgl2TG6p0/3d2aaaJpk++ElsZDtxcOHhzXUydkfWc7pH2uXv1F+5p/2ufnzpqmjoYdPTvsuPvEUozNiu0gHMMzT70ubT4dW2b0ErOhYL9FIQC3vL+PtW6rxho6xeGj8oNtPBc+GY6JHEM6zW9XeCDcXPuXOjNp7qLjgnxfJz7P4a5zBNNNncHHLFCRluD/U/j7E2x7SPEjWPLbucG5dBe/fwSNtFhD4gaqlk6Jp1lhBOS5Ns7AOfJLbY8RDxL0b3tGuYC+nPLvus5dHDVcyaf2NMpKC2tHvpkbe2YX8UFeX4DtI+wbJHPI7g4RSG2vhdeh4PVzS5QaaQx+kkaYna9xXAzeizj4BtJcMyabvcPBV+1+DCpp3x/1Nb0jeeZvBXAhaJjlva2txoHDgDxUVL+uVPR4Z6fI93aoq5JKa4PnyWI63JHBxGns96Nm8aNJUskJtGTkcN/VOl/Ym37QcC6CYVDB+DISSzgHkce5efzRgC3Df717PDNZoc+5zJRp0z6Mo5hJGLEEEaLybbnADTTmVrfwpDmvwa/kVefZntV0jPu0h/FjGhJ8+Pn4hPeKYRHVRGNwzNcP881y3GWDJ0XcGS1T7R4O1+5XGGQuJDGtLnv6rQN5cTuVzi/2cVEb80I6Rm/L/AFBNGwex74D94nbaSxDW77A8fFW1ljVliU2y+2fwf7tC5hcHSOs5+UaAgaNHgmLZZ143t/LIbd11yVOgvw3KNlX/AIs4B0sw277nVME7yWyplq1Qz2WlrbOKyzKAF0SAu7YdtSesqPkFCNr+1pPWT/IKFtREaEIQogwk0S9jEr25iHO03hpsmNVmL07SL211vbduUZq0bMbqQkipqA0uOuYkgEncN11k6Y2FyDpfzWn913VLdSPYqmqksO5twO4LkzlydOK4CopmO0c1l7cYYyuIUgjaQwxsO8WjY0H3BaZMWjBDS8A63Dhr4rgxGvc5uWIk/rt5t1rpvgy3SstH45lblBzXFs2Vv7eKKfGZNfxHC+m5gI9yVaIywjLIM8d9HDzm+I4q7onsdYteLH2EeK3OG3o1qW7s76bEqjPkdPITfg6wczmnnC5iWZSSTa9ySbcgkll3StA1DQAbC5J7k8Q0QZGCAQDqSd5C2/U2xc5dJFacV4lc2rBqXRtBcImtaSBpmOpXDiFWc5AFir+GGziQALi5Ogv4pdx7E4ukIac7hoSBovN6bM8+WWSUXyRyJQikmVuIUIqY3Qyea7S+8g8wvL9q9lJ6GQMlaTG4B0cmuR7eQPNet4NLnlbmb1OKecTwqnrIHU8zGyROGUg2uOTm8iOa9PpIOr6RVas+UqKsfBKJozZ7CHD/AG1e77K7QsqImStOjxextoeIIXne2/2U1dBeSMGspbmzmNJkYOAkaP3CWNndo5KOXM25juQ+K+/vAO4rdnw71ZDmLtH0bYHULYwJY2f2njqIw9jw5vEk6g/lI5q6GIN5j2Ll7HF8otRzJrk6a1wyW7r+1a9iYy4zTEGxIjB8N6rK7ES6zG9ZziAAOZ3JuwXDRTwtj46vceb3alXNNjuW5miUt8+DtshTdCvmRZ2v7Wk9ZUfIKEbX9rSesqPkFCmgNCEKFEAtMset+e8LcoJQFFi2Esc0uYCHjhwShWREGxFl6HVkAXvZLuKUD5fN6N1+ZIPtVXPhUi1izOPZ5nj3VLXNizOzAXI3j8tl1Q4k0tAdG+Ij+nLnamCbZqruT0WbXgQf9rQ7Zuqzf8Z993D6qu8fCRtWZbrsqo+jdoBmHK1ippMCfLIMsIDeLr2Pt4Jmo9m6kb6cCxHnvaP9q7FI9ts7o2D8sbcy3Qxfchkyr2MsAwhkNtWucN55eCsMRlLmlrDbd1t9gO5ckMgHm39uhW9sl+CxNtpwS4NPfLKyehkk86RwsLdXRczNnGN149+qv2tCz6MLUsCIuvcq6fDGs1VhHOQOK2ZFOVWoLZwgzU/FXN3MLl5rtxsdFWkyR0PRTm5MsXUznm4bivT0XK3bmQcbPnWj2JxukkzwQv8AFpGV3c4FO+EUeOSWElHDEOL3yFv/AIi69TuUAFRlFS7Q+miq2fwowdeXLLLe4cBZsfcExMlWhoWwKUVQpI3ByLrALNSMC1td2tJ6yo+QUI2u7Wk9ZUfIKFIDSoQhRBCwcs1GVAc0kV1zPoWnhZWGVQWoSsrjR97veoNMT/W73qwMax6JR2ozaOH7mN51PfdT92au7olj0SzQs5BAFn0S6OjWWRRozZzdGpyldGRGVNqMWaMino1uyqbLNGLNGRZZFtsiyULNWRZNjWyyFIWYhqysskIRCyEIQC3td2tJ6yo+QUKNru1pPWVHyFKkBoQlzFMarI5SyOOmcwbi98wd7QBZcvlFX+ipPiVH8VGgNiEp+UNf6Kk+JUfxR5RV/oqT4lR/FKA2KLJU8oq/0VJ8So/ijyir/RUnxKj+KUBqsoslbyhr/Q0nxJ/4o8oa/wBFSfEn/is0BqUJV8oa/wBFSfEqPojygr/RUnxKj6JQGqyiyVvKCv8ARUnxKj6I8oa/0VJ8So+iUBpsiyVvKGv9FSfEqPojyhr/AEVJ8So+iUBpsiyVvKGv9FSfEqPojyhr/RUnxKj6JQGmyLJW8oa/0VJ8So+iPKGv9FSfEqPolAabKbJV8oa/0VJ8So+iPKCv9FSfEqPolAakJV8oK/0NJ8So+iPKCv8ARUnxKj6JQGpCVfKGv9DSfEqPojygr/RUnxKj6JQN213a0nrKj5BQuKQVVXNCZRBG2EyPHROlcXF0ZbY5ghZB/9k="/>
          <p:cNvSpPr>
            <a:spLocks noChangeAspect="1" noChangeArrowheads="1"/>
          </p:cNvSpPr>
          <p:nvPr/>
        </p:nvSpPr>
        <p:spPr bwMode="auto">
          <a:xfrm>
            <a:off x="63500" y="-1157288"/>
            <a:ext cx="1895475" cy="2419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1032" name="Picture 8" descr="http://1.bp.blogspot.com/-m-5E4LEIFd4/TjjxnmREg2I/AAAAAAAABNI/sSlXDfIsazg/s1600/Grasas-saludab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3048000" cy="3886201"/>
          </a:xfrm>
          <a:prstGeom prst="rect">
            <a:avLst/>
          </a:prstGeom>
          <a:noFill/>
        </p:spPr>
      </p:pic>
      <p:pic>
        <p:nvPicPr>
          <p:cNvPr id="1034" name="Picture 10" descr="http://www.con2huevos.com/con2huevos/trucosyconsejos/frutos-sec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357694"/>
            <a:ext cx="1952625" cy="1562100"/>
          </a:xfrm>
          <a:prstGeom prst="rect">
            <a:avLst/>
          </a:prstGeom>
          <a:noFill/>
        </p:spPr>
      </p:pic>
      <p:pic>
        <p:nvPicPr>
          <p:cNvPr id="1036" name="Picture 12" descr="http://salutipeix.udg.edu/uploads/img/omega3/vera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857232"/>
            <a:ext cx="2886075" cy="1924051"/>
          </a:xfrm>
          <a:prstGeom prst="rect">
            <a:avLst/>
          </a:prstGeom>
          <a:noFill/>
        </p:spPr>
      </p:pic>
      <p:pic>
        <p:nvPicPr>
          <p:cNvPr id="1038" name="Picture 14" descr="http://erenovable.com/wp-content/uploads/2011/10/biodiesel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57166"/>
            <a:ext cx="3500462" cy="2619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642909" y="1894680"/>
          <a:ext cx="7858181" cy="3391708"/>
        </p:xfrm>
        <a:graphic>
          <a:graphicData uri="http://schemas.openxmlformats.org/drawingml/2006/table">
            <a:tbl>
              <a:tblPr/>
              <a:tblGrid>
                <a:gridCol w="2020145"/>
                <a:gridCol w="1946012"/>
                <a:gridCol w="1946012"/>
                <a:gridCol w="1946012"/>
              </a:tblGrid>
              <a:tr h="535404"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/>
                        <a:t>Saturados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Monoinsaturados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600" dirty="0" err="1"/>
                        <a:t>Polinsaturados</a:t>
                      </a:r>
                      <a:endParaRPr lang="es-PE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Girasol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21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64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Maíz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25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58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Oliva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14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72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 smtClean="0"/>
                        <a:t>Aguacate (Palta)</a:t>
                      </a: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78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10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Cacao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59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3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7038"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Coco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86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6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2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14076"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Palma de aceite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/>
                        <a:t>49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37 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500" dirty="0"/>
                        <a:t>9 g</a:t>
                      </a:r>
                      <a:br>
                        <a:rPr lang="es-PE" sz="1500" dirty="0"/>
                      </a:br>
                      <a:endParaRPr lang="es-PE" sz="15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28596" y="214290"/>
            <a:ext cx="850112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sz="3200" dirty="0" smtClean="0"/>
              <a:t>Composición de ácidos grasos en distintos aceites</a:t>
            </a:r>
            <a:endParaRPr lang="es-P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7772400" cy="4114800"/>
          </a:xfrm>
          <a:solidFill>
            <a:srgbClr val="FFFF99"/>
          </a:solidFill>
        </p:spPr>
        <p:txBody>
          <a:bodyPr/>
          <a:lstStyle/>
          <a:p>
            <a:r>
              <a:rPr lang="es-ES_tradnl" sz="2800" b="1" u="sng">
                <a:latin typeface="Arial" charset="0"/>
              </a:rPr>
              <a:t>Acidos grasos omega 3</a:t>
            </a:r>
            <a:r>
              <a:rPr lang="es-ES_tradnl" sz="2800"/>
              <a:t> (</a:t>
            </a:r>
            <a:r>
              <a:rPr lang="es-ES_tradnl" sz="2800">
                <a:latin typeface="Symbol" pitchFamily="18" charset="2"/>
              </a:rPr>
              <a:t>w=3):</a:t>
            </a:r>
            <a:r>
              <a:rPr lang="es-ES_tradnl" sz="2800">
                <a:latin typeface="Arial" charset="0"/>
              </a:rPr>
              <a:t>El primer enlace insaturado se encuentra a 3 carbono del extremo metílico</a:t>
            </a:r>
          </a:p>
          <a:p>
            <a:endParaRPr lang="es-ES_tradnl" sz="2800">
              <a:latin typeface="Arial" charset="0"/>
            </a:endParaRPr>
          </a:p>
          <a:p>
            <a:endParaRPr lang="es-ES_tradnl" sz="2800">
              <a:latin typeface="Arial" charset="0"/>
            </a:endParaRPr>
          </a:p>
          <a:p>
            <a:r>
              <a:rPr lang="es-ES_tradnl" sz="2800" b="1" u="sng">
                <a:latin typeface="Arial" charset="0"/>
              </a:rPr>
              <a:t>Acidos grasos omega 6</a:t>
            </a:r>
            <a:r>
              <a:rPr lang="es-ES_tradnl" sz="2800">
                <a:latin typeface="Arial" charset="0"/>
              </a:rPr>
              <a:t> (</a:t>
            </a:r>
            <a:r>
              <a:rPr lang="es-ES_tradnl" sz="2800">
                <a:latin typeface="Symbol" pitchFamily="18" charset="2"/>
              </a:rPr>
              <a:t>w</a:t>
            </a:r>
            <a:r>
              <a:rPr lang="es-ES_tradnl" sz="2800">
                <a:latin typeface="Arial" charset="0"/>
              </a:rPr>
              <a:t>=6):El primer enlace insaturado se encuentra a 6 carbono del extremo metílico</a:t>
            </a:r>
          </a:p>
          <a:p>
            <a:pPr>
              <a:buFontTx/>
              <a:buNone/>
            </a:pPr>
            <a:endParaRPr lang="es-ES" sz="2800">
              <a:latin typeface="Arial" charset="0"/>
            </a:endParaRP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2400" cy="1143000"/>
          </a:xfr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s-ES_tradnl" sz="3200" b="1"/>
              <a:t>ACIDOS GRASOS ESENCIALES</a:t>
            </a:r>
            <a:endParaRPr lang="es-ES" sz="3200" b="1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0" y="6165850"/>
            <a:ext cx="8964613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Arial" charset="0"/>
              </a:rPr>
              <a:t>ACIDO LINOLEICO (18:2) (1% del valor calórico de la dieta)</a:t>
            </a:r>
            <a:endParaRPr lang="es-ES" b="1">
              <a:latin typeface="Arial" charset="0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539750" y="3429000"/>
            <a:ext cx="4752975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ACIDO LINOLENICO (18:3)</a:t>
            </a:r>
            <a:endParaRPr lang="es-E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2209</TotalTime>
  <Words>1087</Words>
  <Application>Microsoft PowerPoint</Application>
  <PresentationFormat>Presentación en pantalla (4:3)</PresentationFormat>
  <Paragraphs>348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Diseño predeterminado</vt:lpstr>
      <vt:lpstr>Bolilla 6: Metabolismo de Lípidos  (parte I)</vt:lpstr>
      <vt:lpstr>Funciones de los lípidos </vt:lpstr>
      <vt:lpstr>Función de lípidos en vegetales</vt:lpstr>
      <vt:lpstr>Diapositiva 4</vt:lpstr>
      <vt:lpstr>Diapositiva 5</vt:lpstr>
      <vt:lpstr>COMPOSICION LIPIDICA DE ALGUNOS COMPONENTES DE  DIETA</vt:lpstr>
      <vt:lpstr>Diapositiva 7</vt:lpstr>
      <vt:lpstr>Diapositiva 8</vt:lpstr>
      <vt:lpstr>ACIDOS GRASOS ESENCIALES</vt:lpstr>
      <vt:lpstr>Esquema General de la Digestión Lipídica </vt:lpstr>
      <vt:lpstr>Digestión</vt:lpstr>
      <vt:lpstr>Diapositiva 12</vt:lpstr>
      <vt:lpstr>Sales biliares y emulsión de grasas</vt:lpstr>
      <vt:lpstr>Función de las sales biliares</vt:lpstr>
      <vt:lpstr>Enzimas Digestivas: LIPASAS</vt:lpstr>
      <vt:lpstr>Diapositiva 16</vt:lpstr>
      <vt:lpstr>Digestion de Fosfolípidos</vt:lpstr>
      <vt:lpstr>Diapositiva 18</vt:lpstr>
      <vt:lpstr>Absorción y distribución de los productos de la digestión de  Triglicéridos</vt:lpstr>
      <vt:lpstr>Diapositiva 20</vt:lpstr>
      <vt:lpstr>Resíntesis de TG en célula de la mucosa intestinal</vt:lpstr>
      <vt:lpstr>Biosíntesis de Acil-Coenzima A</vt:lpstr>
      <vt:lpstr>Diapositiva 23</vt:lpstr>
      <vt:lpstr>Diapositiva 24</vt:lpstr>
      <vt:lpstr>Diapositiva 25</vt:lpstr>
      <vt:lpstr>Diapositiva 26</vt:lpstr>
      <vt:lpstr>Clases de Lipoproteínas</vt:lpstr>
      <vt:lpstr>Diapositiva 28</vt:lpstr>
      <vt:lpstr>APOLIPOPROTEINAS</vt:lpstr>
      <vt:lpstr>Enzimas que intervienen en el Metabolismo de las lipoproteínas plasmáticas </vt:lpstr>
      <vt:lpstr>Acción de Lecitin Colesterol Acil Transferasa (LCAT)</vt:lpstr>
      <vt:lpstr>Esterificación del colesterol intracelular</vt:lpstr>
      <vt:lpstr>Diapositiva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Funciones generales</dc:title>
  <dc:creator>pc</dc:creator>
  <cp:lastModifiedBy>Usuario</cp:lastModifiedBy>
  <cp:revision>108</cp:revision>
  <dcterms:created xsi:type="dcterms:W3CDTF">2007-09-05T22:17:44Z</dcterms:created>
  <dcterms:modified xsi:type="dcterms:W3CDTF">2013-05-16T15:32:09Z</dcterms:modified>
</cp:coreProperties>
</file>